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0" r:id="rId3"/>
    <p:sldId id="334" r:id="rId4"/>
    <p:sldId id="335" r:id="rId5"/>
    <p:sldId id="304" r:id="rId6"/>
    <p:sldId id="306" r:id="rId7"/>
    <p:sldId id="316" r:id="rId8"/>
    <p:sldId id="336" r:id="rId9"/>
    <p:sldId id="337" r:id="rId10"/>
    <p:sldId id="338" r:id="rId11"/>
    <p:sldId id="339" r:id="rId12"/>
    <p:sldId id="340" r:id="rId13"/>
    <p:sldId id="341" r:id="rId14"/>
    <p:sldId id="342" r:id="rId15"/>
    <p:sldId id="319" r:id="rId16"/>
    <p:sldId id="329" r:id="rId17"/>
    <p:sldId id="330" r:id="rId18"/>
    <p:sldId id="343" r:id="rId19"/>
    <p:sldId id="328" r:id="rId20"/>
    <p:sldId id="332" r:id="rId21"/>
    <p:sldId id="27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p15:clr>
            <a:srgbClr val="A4A3A4"/>
          </p15:clr>
        </p15:guide>
        <p15:guide id="2" orient="horz" pos="720">
          <p15:clr>
            <a:srgbClr val="A4A3A4"/>
          </p15:clr>
        </p15:guide>
        <p15:guide id="3" pos="2832">
          <p15:clr>
            <a:srgbClr val="A4A3A4"/>
          </p15:clr>
        </p15:guide>
        <p15:guide id="4" pos="672">
          <p15:clr>
            <a:srgbClr val="A4A3A4"/>
          </p15:clr>
        </p15:guide>
        <p15:guide id="5" pos="51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6633"/>
    <a:srgbClr val="663300"/>
    <a:srgbClr val="0000CC"/>
    <a:srgbClr val="9DBEDF"/>
    <a:srgbClr val="336600"/>
    <a:srgbClr val="9BD200"/>
    <a:srgbClr val="D2DC50"/>
    <a:srgbClr val="C9FF2F"/>
    <a:srgbClr val="DD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snapToObjects="1">
      <p:cViewPr varScale="1">
        <p:scale>
          <a:sx n="114" d="100"/>
          <a:sy n="114" d="100"/>
        </p:scale>
        <p:origin x="1146" y="108"/>
      </p:cViewPr>
      <p:guideLst>
        <p:guide orient="horz" pos="3600"/>
        <p:guide orient="horz" pos="720"/>
        <p:guide pos="2832"/>
        <p:guide pos="672"/>
        <p:guide pos="5136"/>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6" d="100"/>
          <a:sy n="86" d="100"/>
        </p:scale>
        <p:origin x="-378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kirschner\Desktop\Memorial%20City\Planning%20Doc\Census%20data%20master%20working%20fi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kirschner\Desktop\Memorial%20City\Planning%20Doc\TNI%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kirschner\Desktop\Memorial%20City\Planning%20Doc\TNI%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kirschner\Desktop\Memorial%20City\Planning%20Doc\Census%20data%20master%20working%20fi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irschner\Desktop\Memorial%20City\Planning%20Doc\Census%20data%20master%20working%20fil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kirschner\Desktop\Memorial%20City\Planning%20Doc\Census%20data%20master%20working%20fil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kirschner\Desktop\Memorial%20City\Planning%20Doc\Census%20data%20master%20working%20fil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GCFS01\TGC_Projects\Houston_TX\Memorial%20City%20TIRZ\Plan%20Development\updated%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a:latin typeface="Franklin Gothic Book" panose="020B0503020102020204" pitchFamily="34" charset="0"/>
              </a:defRPr>
            </a:pPr>
            <a:r>
              <a:rPr lang="en-US" sz="1000">
                <a:latin typeface="Franklin Gothic Book" panose="020B0503020102020204" pitchFamily="34" charset="0"/>
              </a:rPr>
              <a:t>Race and Ethnicity (%), 2010</a:t>
            </a:r>
          </a:p>
        </c:rich>
      </c:tx>
      <c:layout>
        <c:manualLayout>
          <c:xMode val="edge"/>
          <c:yMode val="edge"/>
          <c:x val="0.30793242350681427"/>
          <c:y val="5.0385066998204171E-2"/>
        </c:manualLayout>
      </c:layout>
      <c:overlay val="0"/>
    </c:title>
    <c:autoTitleDeleted val="0"/>
    <c:plotArea>
      <c:layout/>
      <c:barChart>
        <c:barDir val="col"/>
        <c:grouping val="clustered"/>
        <c:varyColors val="0"/>
        <c:ser>
          <c:idx val="0"/>
          <c:order val="0"/>
          <c:tx>
            <c:strRef>
              <c:f>'Race &amp; Ethnicity 2010'!$H$50</c:f>
              <c:strCache>
                <c:ptCount val="1"/>
                <c:pt idx="0">
                  <c:v>Memorial City</c:v>
                </c:pt>
              </c:strCache>
            </c:strRef>
          </c:tx>
          <c:invertIfNegative val="0"/>
          <c:cat>
            <c:strRef>
              <c:f>'Race &amp; Ethnicity 2010'!$G$51:$G$55</c:f>
              <c:strCache>
                <c:ptCount val="5"/>
                <c:pt idx="0">
                  <c:v>White</c:v>
                </c:pt>
                <c:pt idx="1">
                  <c:v>Black</c:v>
                </c:pt>
                <c:pt idx="2">
                  <c:v>American Indian</c:v>
                </c:pt>
                <c:pt idx="3">
                  <c:v>Asian</c:v>
                </c:pt>
                <c:pt idx="4">
                  <c:v>Hispanic</c:v>
                </c:pt>
              </c:strCache>
            </c:strRef>
          </c:cat>
          <c:val>
            <c:numRef>
              <c:f>'Race &amp; Ethnicity 2010'!$H$51:$H$55</c:f>
              <c:numCache>
                <c:formatCode>General</c:formatCode>
                <c:ptCount val="5"/>
                <c:pt idx="0">
                  <c:v>72</c:v>
                </c:pt>
                <c:pt idx="1">
                  <c:v>3</c:v>
                </c:pt>
                <c:pt idx="2">
                  <c:v>1</c:v>
                </c:pt>
                <c:pt idx="3">
                  <c:v>8</c:v>
                </c:pt>
                <c:pt idx="4">
                  <c:v>35</c:v>
                </c:pt>
              </c:numCache>
            </c:numRef>
          </c:val>
          <c:extLst>
            <c:ext xmlns:c16="http://schemas.microsoft.com/office/drawing/2014/chart" uri="{C3380CC4-5D6E-409C-BE32-E72D297353CC}">
              <c16:uniqueId val="{00000000-7A22-42E7-A2B0-ED7467053BEA}"/>
            </c:ext>
          </c:extLst>
        </c:ser>
        <c:ser>
          <c:idx val="1"/>
          <c:order val="1"/>
          <c:tx>
            <c:strRef>
              <c:f>'Race &amp; Ethnicity 2010'!$I$50</c:f>
              <c:strCache>
                <c:ptCount val="1"/>
                <c:pt idx="0">
                  <c:v>Houston</c:v>
                </c:pt>
              </c:strCache>
            </c:strRef>
          </c:tx>
          <c:invertIfNegative val="0"/>
          <c:cat>
            <c:strRef>
              <c:f>'Race &amp; Ethnicity 2010'!$G$51:$G$55</c:f>
              <c:strCache>
                <c:ptCount val="5"/>
                <c:pt idx="0">
                  <c:v>White</c:v>
                </c:pt>
                <c:pt idx="1">
                  <c:v>Black</c:v>
                </c:pt>
                <c:pt idx="2">
                  <c:v>American Indian</c:v>
                </c:pt>
                <c:pt idx="3">
                  <c:v>Asian</c:v>
                </c:pt>
                <c:pt idx="4">
                  <c:v>Hispanic</c:v>
                </c:pt>
              </c:strCache>
            </c:strRef>
          </c:cat>
          <c:val>
            <c:numRef>
              <c:f>'Race &amp; Ethnicity 2010'!$I$51:$I$55</c:f>
              <c:numCache>
                <c:formatCode>General</c:formatCode>
                <c:ptCount val="5"/>
                <c:pt idx="0">
                  <c:v>51</c:v>
                </c:pt>
                <c:pt idx="1">
                  <c:v>24</c:v>
                </c:pt>
                <c:pt idx="2">
                  <c:v>0.7</c:v>
                </c:pt>
                <c:pt idx="3">
                  <c:v>6</c:v>
                </c:pt>
                <c:pt idx="4">
                  <c:v>44</c:v>
                </c:pt>
              </c:numCache>
            </c:numRef>
          </c:val>
          <c:extLst>
            <c:ext xmlns:c16="http://schemas.microsoft.com/office/drawing/2014/chart" uri="{C3380CC4-5D6E-409C-BE32-E72D297353CC}">
              <c16:uniqueId val="{00000001-7A22-42E7-A2B0-ED7467053BEA}"/>
            </c:ext>
          </c:extLst>
        </c:ser>
        <c:ser>
          <c:idx val="2"/>
          <c:order val="2"/>
          <c:tx>
            <c:strRef>
              <c:f>'Race &amp; Ethnicity 2010'!$J$50</c:f>
              <c:strCache>
                <c:ptCount val="1"/>
                <c:pt idx="0">
                  <c:v>Texas</c:v>
                </c:pt>
              </c:strCache>
            </c:strRef>
          </c:tx>
          <c:invertIfNegative val="0"/>
          <c:cat>
            <c:strRef>
              <c:f>'Race &amp; Ethnicity 2010'!$G$51:$G$55</c:f>
              <c:strCache>
                <c:ptCount val="5"/>
                <c:pt idx="0">
                  <c:v>White</c:v>
                </c:pt>
                <c:pt idx="1">
                  <c:v>Black</c:v>
                </c:pt>
                <c:pt idx="2">
                  <c:v>American Indian</c:v>
                </c:pt>
                <c:pt idx="3">
                  <c:v>Asian</c:v>
                </c:pt>
                <c:pt idx="4">
                  <c:v>Hispanic</c:v>
                </c:pt>
              </c:strCache>
            </c:strRef>
          </c:cat>
          <c:val>
            <c:numRef>
              <c:f>'Race &amp; Ethnicity 2010'!$J$51:$J$55</c:f>
              <c:numCache>
                <c:formatCode>General</c:formatCode>
                <c:ptCount val="5"/>
                <c:pt idx="0">
                  <c:v>70</c:v>
                </c:pt>
                <c:pt idx="1">
                  <c:v>12</c:v>
                </c:pt>
                <c:pt idx="2">
                  <c:v>0.7</c:v>
                </c:pt>
                <c:pt idx="3">
                  <c:v>4</c:v>
                </c:pt>
                <c:pt idx="4">
                  <c:v>38</c:v>
                </c:pt>
              </c:numCache>
            </c:numRef>
          </c:val>
          <c:extLst>
            <c:ext xmlns:c16="http://schemas.microsoft.com/office/drawing/2014/chart" uri="{C3380CC4-5D6E-409C-BE32-E72D297353CC}">
              <c16:uniqueId val="{00000002-7A22-42E7-A2B0-ED7467053BEA}"/>
            </c:ext>
          </c:extLst>
        </c:ser>
        <c:dLbls>
          <c:showLegendKey val="0"/>
          <c:showVal val="0"/>
          <c:showCatName val="0"/>
          <c:showSerName val="0"/>
          <c:showPercent val="0"/>
          <c:showBubbleSize val="0"/>
        </c:dLbls>
        <c:gapWidth val="150"/>
        <c:axId val="219525888"/>
        <c:axId val="219526280"/>
      </c:barChart>
      <c:catAx>
        <c:axId val="219525888"/>
        <c:scaling>
          <c:orientation val="minMax"/>
        </c:scaling>
        <c:delete val="0"/>
        <c:axPos val="b"/>
        <c:numFmt formatCode="General" sourceLinked="0"/>
        <c:majorTickMark val="none"/>
        <c:minorTickMark val="none"/>
        <c:tickLblPos val="nextTo"/>
        <c:txPr>
          <a:bodyPr/>
          <a:lstStyle/>
          <a:p>
            <a:pPr>
              <a:defRPr sz="800">
                <a:latin typeface="Franklin Gothic Book" panose="020B0503020102020204" pitchFamily="34" charset="0"/>
              </a:defRPr>
            </a:pPr>
            <a:endParaRPr lang="en-US"/>
          </a:p>
        </c:txPr>
        <c:crossAx val="219526280"/>
        <c:crosses val="autoZero"/>
        <c:auto val="1"/>
        <c:lblAlgn val="ctr"/>
        <c:lblOffset val="100"/>
        <c:noMultiLvlLbl val="0"/>
      </c:catAx>
      <c:valAx>
        <c:axId val="219526280"/>
        <c:scaling>
          <c:orientation val="minMax"/>
        </c:scaling>
        <c:delete val="0"/>
        <c:axPos val="l"/>
        <c:majorGridlines/>
        <c:numFmt formatCode="General" sourceLinked="1"/>
        <c:majorTickMark val="none"/>
        <c:minorTickMark val="none"/>
        <c:tickLblPos val="nextTo"/>
        <c:txPr>
          <a:bodyPr/>
          <a:lstStyle/>
          <a:p>
            <a:pPr>
              <a:defRPr sz="800">
                <a:latin typeface="Franklin Gothic Book" panose="020B0503020102020204" pitchFamily="34" charset="0"/>
              </a:defRPr>
            </a:pPr>
            <a:endParaRPr lang="en-US"/>
          </a:p>
        </c:txPr>
        <c:crossAx val="219525888"/>
        <c:crosses val="autoZero"/>
        <c:crossBetween val="between"/>
      </c:valAx>
    </c:plotArea>
    <c:legend>
      <c:legendPos val="r"/>
      <c:overlay val="0"/>
      <c:txPr>
        <a:bodyPr/>
        <a:lstStyle/>
        <a:p>
          <a:pPr>
            <a:defRPr sz="8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i="1">
                <a:latin typeface="Atlanta" panose="020B0502020202020204" pitchFamily="34" charset="0"/>
                <a:cs typeface="Times New Roman" panose="02020603050405020304" pitchFamily="18" charset="0"/>
              </a:rPr>
              <a:t>Population</a:t>
            </a:r>
            <a:r>
              <a:rPr lang="en-US" sz="1000" i="1" baseline="0">
                <a:latin typeface="Atlanta" panose="020B0502020202020204" pitchFamily="34" charset="0"/>
                <a:cs typeface="Times New Roman" panose="02020603050405020304" pitchFamily="18" charset="0"/>
              </a:rPr>
              <a:t> Over Age 65 (%)</a:t>
            </a:r>
          </a:p>
        </c:rich>
      </c:tx>
      <c:overlay val="0"/>
    </c:title>
    <c:autoTitleDeleted val="0"/>
    <c:view3D>
      <c:rotX val="15"/>
      <c:rotY val="20"/>
      <c:rAngAx val="0"/>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219935920"/>
        <c:axId val="219936312"/>
        <c:axId val="0"/>
      </c:bar3DChart>
      <c:catAx>
        <c:axId val="219935920"/>
        <c:scaling>
          <c:orientation val="minMax"/>
        </c:scaling>
        <c:delete val="0"/>
        <c:axPos val="b"/>
        <c:numFmt formatCode="General" sourceLinked="0"/>
        <c:majorTickMark val="none"/>
        <c:minorTickMark val="none"/>
        <c:tickLblPos val="nextTo"/>
        <c:txPr>
          <a:bodyPr/>
          <a:lstStyle/>
          <a:p>
            <a:pPr>
              <a:defRPr>
                <a:latin typeface="Atlanta" panose="020B0502020202020204" pitchFamily="34" charset="0"/>
              </a:defRPr>
            </a:pPr>
            <a:endParaRPr lang="en-US"/>
          </a:p>
        </c:txPr>
        <c:crossAx val="219936312"/>
        <c:crosses val="autoZero"/>
        <c:auto val="1"/>
        <c:lblAlgn val="ctr"/>
        <c:lblOffset val="100"/>
        <c:noMultiLvlLbl val="0"/>
      </c:catAx>
      <c:valAx>
        <c:axId val="219936312"/>
        <c:scaling>
          <c:orientation val="minMax"/>
        </c:scaling>
        <c:delete val="0"/>
        <c:axPos val="l"/>
        <c:majorGridlines/>
        <c:numFmt formatCode="0.0" sourceLinked="1"/>
        <c:majorTickMark val="none"/>
        <c:minorTickMark val="none"/>
        <c:tickLblPos val="nextTo"/>
        <c:crossAx val="2199359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i="0">
                <a:latin typeface="Franklin Gothic Book" panose="020B0503020102020204" pitchFamily="34" charset="0"/>
              </a:defRPr>
            </a:pPr>
            <a:r>
              <a:rPr lang="en-US" sz="1000" i="0" dirty="0">
                <a:latin typeface="Franklin Gothic Book" panose="020B0503020102020204" pitchFamily="34" charset="0"/>
                <a:cs typeface="Times New Roman" panose="02020603050405020304" pitchFamily="18" charset="0"/>
              </a:rPr>
              <a:t>Households</a:t>
            </a:r>
            <a:r>
              <a:rPr lang="en-US" sz="1000" i="0" baseline="0" dirty="0">
                <a:latin typeface="Franklin Gothic Book" panose="020B0503020102020204" pitchFamily="34" charset="0"/>
                <a:cs typeface="Times New Roman" panose="02020603050405020304" pitchFamily="18" charset="0"/>
              </a:rPr>
              <a:t> with No </a:t>
            </a:r>
            <a:r>
              <a:rPr lang="en-US" sz="1000" i="0" baseline="0" dirty="0" smtClean="0">
                <a:latin typeface="Franklin Gothic Book" panose="020B0503020102020204" pitchFamily="34" charset="0"/>
                <a:cs typeface="Times New Roman" panose="02020603050405020304" pitchFamily="18" charset="0"/>
              </a:rPr>
              <a:t>Vehicles (%)</a:t>
            </a:r>
            <a:endParaRPr lang="en-US" sz="1000" i="0" dirty="0">
              <a:latin typeface="Franklin Gothic Book" panose="020B0503020102020204" pitchFamily="34" charset="0"/>
              <a:cs typeface="Times New Roman" panose="02020603050405020304" pitchFamily="18" charset="0"/>
            </a:endParaRPr>
          </a:p>
        </c:rich>
      </c:tx>
      <c:layout>
        <c:manualLayout>
          <c:xMode val="edge"/>
          <c:yMode val="edge"/>
          <c:x val="0.29525937066855407"/>
          <c:y val="3.2407287324378573E-2"/>
        </c:manualLayout>
      </c:layout>
      <c:overlay val="0"/>
    </c:title>
    <c:autoTitleDeleted val="0"/>
    <c:plotArea>
      <c:layout/>
      <c:barChart>
        <c:barDir val="col"/>
        <c:grouping val="clustered"/>
        <c:varyColors val="0"/>
        <c:ser>
          <c:idx val="0"/>
          <c:order val="0"/>
          <c:invertIfNegative val="0"/>
          <c:cat>
            <c:strRef>
              <c:f>Export_Output!$A$53:$A$55</c:f>
              <c:strCache>
                <c:ptCount val="3"/>
                <c:pt idx="0">
                  <c:v>Memorial City</c:v>
                </c:pt>
                <c:pt idx="1">
                  <c:v>Houston</c:v>
                </c:pt>
                <c:pt idx="2">
                  <c:v>Texas</c:v>
                </c:pt>
              </c:strCache>
            </c:strRef>
          </c:cat>
          <c:val>
            <c:numRef>
              <c:f>Export_Output!$B$53:$B$55</c:f>
              <c:numCache>
                <c:formatCode>0.0</c:formatCode>
                <c:ptCount val="3"/>
                <c:pt idx="0">
                  <c:v>4.3</c:v>
                </c:pt>
                <c:pt idx="1">
                  <c:v>9.9</c:v>
                </c:pt>
                <c:pt idx="2">
                  <c:v>6</c:v>
                </c:pt>
              </c:numCache>
            </c:numRef>
          </c:val>
          <c:extLst>
            <c:ext xmlns:c16="http://schemas.microsoft.com/office/drawing/2014/chart" uri="{C3380CC4-5D6E-409C-BE32-E72D297353CC}">
              <c16:uniqueId val="{00000000-5649-43DE-8B9B-E1F2FD0A52CF}"/>
            </c:ext>
          </c:extLst>
        </c:ser>
        <c:dLbls>
          <c:showLegendKey val="0"/>
          <c:showVal val="0"/>
          <c:showCatName val="0"/>
          <c:showSerName val="0"/>
          <c:showPercent val="0"/>
          <c:showBubbleSize val="0"/>
        </c:dLbls>
        <c:gapWidth val="150"/>
        <c:axId val="219937096"/>
        <c:axId val="219937488"/>
      </c:barChart>
      <c:catAx>
        <c:axId val="219937096"/>
        <c:scaling>
          <c:orientation val="minMax"/>
        </c:scaling>
        <c:delete val="0"/>
        <c:axPos val="b"/>
        <c:numFmt formatCode="General" sourceLinked="0"/>
        <c:majorTickMark val="none"/>
        <c:minorTickMark val="none"/>
        <c:tickLblPos val="nextTo"/>
        <c:txPr>
          <a:bodyPr/>
          <a:lstStyle/>
          <a:p>
            <a:pPr>
              <a:defRPr sz="800">
                <a:latin typeface="Franklin Gothic Book" panose="020B0503020102020204" pitchFamily="34" charset="0"/>
              </a:defRPr>
            </a:pPr>
            <a:endParaRPr lang="en-US"/>
          </a:p>
        </c:txPr>
        <c:crossAx val="219937488"/>
        <c:crosses val="autoZero"/>
        <c:auto val="1"/>
        <c:lblAlgn val="ctr"/>
        <c:lblOffset val="100"/>
        <c:noMultiLvlLbl val="0"/>
      </c:catAx>
      <c:valAx>
        <c:axId val="219937488"/>
        <c:scaling>
          <c:orientation val="minMax"/>
        </c:scaling>
        <c:delete val="0"/>
        <c:axPos val="l"/>
        <c:majorGridlines/>
        <c:numFmt formatCode="0.0" sourceLinked="1"/>
        <c:majorTickMark val="none"/>
        <c:minorTickMark val="none"/>
        <c:tickLblPos val="nextTo"/>
        <c:txPr>
          <a:bodyPr/>
          <a:lstStyle/>
          <a:p>
            <a:pPr>
              <a:defRPr sz="800">
                <a:latin typeface="Franklin Gothic Book" panose="020B0503020102020204" pitchFamily="34" charset="0"/>
              </a:defRPr>
            </a:pPr>
            <a:endParaRPr lang="en-US"/>
          </a:p>
        </c:txPr>
        <c:crossAx val="2199370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a:latin typeface="Franklin Gothic Book" panose="020B0503020102020204" pitchFamily="34" charset="0"/>
              </a:defRPr>
            </a:pPr>
            <a:r>
              <a:rPr lang="en-US" sz="1000">
                <a:latin typeface="Franklin Gothic Book" panose="020B0503020102020204" pitchFamily="34" charset="0"/>
              </a:rPr>
              <a:t>    Percent of Families Living Below Poverty Level, 2000-2010</a:t>
            </a:r>
          </a:p>
        </c:rich>
      </c:tx>
      <c:layout>
        <c:manualLayout>
          <c:xMode val="edge"/>
          <c:yMode val="edge"/>
          <c:x val="0.14004627711009807"/>
          <c:y val="5.2750939916294246E-2"/>
        </c:manualLayout>
      </c:layout>
      <c:overlay val="0"/>
    </c:title>
    <c:autoTitleDeleted val="0"/>
    <c:plotArea>
      <c:layout/>
      <c:barChart>
        <c:barDir val="col"/>
        <c:grouping val="clustered"/>
        <c:varyColors val="0"/>
        <c:ser>
          <c:idx val="0"/>
          <c:order val="0"/>
          <c:tx>
            <c:strRef>
              <c:f>'socioeconomic 2010'!$M$21</c:f>
              <c:strCache>
                <c:ptCount val="1"/>
                <c:pt idx="0">
                  <c:v>2000</c:v>
                </c:pt>
              </c:strCache>
            </c:strRef>
          </c:tx>
          <c:invertIfNegative val="0"/>
          <c:cat>
            <c:strRef>
              <c:f>'socioeconomic 2010'!$N$20:$P$20</c:f>
              <c:strCache>
                <c:ptCount val="3"/>
                <c:pt idx="0">
                  <c:v>Memorial City</c:v>
                </c:pt>
                <c:pt idx="1">
                  <c:v>Houston</c:v>
                </c:pt>
                <c:pt idx="2">
                  <c:v>Texas</c:v>
                </c:pt>
              </c:strCache>
            </c:strRef>
          </c:cat>
          <c:val>
            <c:numRef>
              <c:f>'socioeconomic 2010'!$N$21:$P$21</c:f>
              <c:numCache>
                <c:formatCode>General</c:formatCode>
                <c:ptCount val="3"/>
                <c:pt idx="0">
                  <c:v>10</c:v>
                </c:pt>
                <c:pt idx="1">
                  <c:v>16</c:v>
                </c:pt>
                <c:pt idx="2">
                  <c:v>12</c:v>
                </c:pt>
              </c:numCache>
            </c:numRef>
          </c:val>
          <c:extLst>
            <c:ext xmlns:c16="http://schemas.microsoft.com/office/drawing/2014/chart" uri="{C3380CC4-5D6E-409C-BE32-E72D297353CC}">
              <c16:uniqueId val="{00000000-43F6-4F73-9732-9BAE7AB55FCA}"/>
            </c:ext>
          </c:extLst>
        </c:ser>
        <c:ser>
          <c:idx val="1"/>
          <c:order val="1"/>
          <c:tx>
            <c:strRef>
              <c:f>'socioeconomic 2010'!$M$22</c:f>
              <c:strCache>
                <c:ptCount val="1"/>
                <c:pt idx="0">
                  <c:v>2010</c:v>
                </c:pt>
              </c:strCache>
            </c:strRef>
          </c:tx>
          <c:invertIfNegative val="0"/>
          <c:cat>
            <c:strRef>
              <c:f>'socioeconomic 2010'!$N$20:$P$20</c:f>
              <c:strCache>
                <c:ptCount val="3"/>
                <c:pt idx="0">
                  <c:v>Memorial City</c:v>
                </c:pt>
                <c:pt idx="1">
                  <c:v>Houston</c:v>
                </c:pt>
                <c:pt idx="2">
                  <c:v>Texas</c:v>
                </c:pt>
              </c:strCache>
            </c:strRef>
          </c:cat>
          <c:val>
            <c:numRef>
              <c:f>'socioeconomic 2010'!$N$22:$P$22</c:f>
              <c:numCache>
                <c:formatCode>General</c:formatCode>
                <c:ptCount val="3"/>
                <c:pt idx="0">
                  <c:v>13</c:v>
                </c:pt>
                <c:pt idx="1">
                  <c:v>23</c:v>
                </c:pt>
                <c:pt idx="2">
                  <c:v>18</c:v>
                </c:pt>
              </c:numCache>
            </c:numRef>
          </c:val>
          <c:extLst>
            <c:ext xmlns:c16="http://schemas.microsoft.com/office/drawing/2014/chart" uri="{C3380CC4-5D6E-409C-BE32-E72D297353CC}">
              <c16:uniqueId val="{00000001-43F6-4F73-9732-9BAE7AB55FCA}"/>
            </c:ext>
          </c:extLst>
        </c:ser>
        <c:dLbls>
          <c:showLegendKey val="0"/>
          <c:showVal val="0"/>
          <c:showCatName val="0"/>
          <c:showSerName val="0"/>
          <c:showPercent val="0"/>
          <c:showBubbleSize val="0"/>
        </c:dLbls>
        <c:gapWidth val="150"/>
        <c:axId val="219938272"/>
        <c:axId val="219938664"/>
      </c:barChart>
      <c:catAx>
        <c:axId val="219938272"/>
        <c:scaling>
          <c:orientation val="minMax"/>
        </c:scaling>
        <c:delete val="0"/>
        <c:axPos val="b"/>
        <c:numFmt formatCode="General" sourceLinked="0"/>
        <c:majorTickMark val="none"/>
        <c:minorTickMark val="none"/>
        <c:tickLblPos val="nextTo"/>
        <c:txPr>
          <a:bodyPr/>
          <a:lstStyle/>
          <a:p>
            <a:pPr>
              <a:defRPr sz="800">
                <a:latin typeface="Franklin Gothic Book" panose="020B0503020102020204" pitchFamily="34" charset="0"/>
              </a:defRPr>
            </a:pPr>
            <a:endParaRPr lang="en-US"/>
          </a:p>
        </c:txPr>
        <c:crossAx val="219938664"/>
        <c:crosses val="autoZero"/>
        <c:auto val="1"/>
        <c:lblAlgn val="ctr"/>
        <c:lblOffset val="100"/>
        <c:noMultiLvlLbl val="0"/>
      </c:catAx>
      <c:valAx>
        <c:axId val="219938664"/>
        <c:scaling>
          <c:orientation val="minMax"/>
        </c:scaling>
        <c:delete val="0"/>
        <c:axPos val="l"/>
        <c:majorGridlines/>
        <c:numFmt formatCode="General" sourceLinked="1"/>
        <c:majorTickMark val="none"/>
        <c:minorTickMark val="none"/>
        <c:tickLblPos val="nextTo"/>
        <c:txPr>
          <a:bodyPr/>
          <a:lstStyle/>
          <a:p>
            <a:pPr>
              <a:defRPr sz="800">
                <a:latin typeface="Franklin Gothic Book" panose="020B0503020102020204" pitchFamily="34" charset="0"/>
              </a:defRPr>
            </a:pPr>
            <a:endParaRPr lang="en-US"/>
          </a:p>
        </c:txPr>
        <c:crossAx val="219938272"/>
        <c:crosses val="autoZero"/>
        <c:crossBetween val="between"/>
      </c:valAx>
    </c:plotArea>
    <c:legend>
      <c:legendPos val="r"/>
      <c:overlay val="0"/>
      <c:txPr>
        <a:bodyPr/>
        <a:lstStyle/>
        <a:p>
          <a:pPr>
            <a:defRPr sz="8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a:latin typeface="Franklin Gothic Book" panose="020B0503020102020204" pitchFamily="34" charset="0"/>
              </a:defRPr>
            </a:pPr>
            <a:r>
              <a:rPr lang="en-US" sz="1000">
                <a:latin typeface="Franklin Gothic Book" panose="020B0503020102020204" pitchFamily="34" charset="0"/>
              </a:rPr>
              <a:t>Median Income, 2000-2010</a:t>
            </a:r>
          </a:p>
        </c:rich>
      </c:tx>
      <c:layout>
        <c:manualLayout>
          <c:xMode val="edge"/>
          <c:yMode val="edge"/>
          <c:x val="0.30931066571224053"/>
          <c:y val="5.2981237549930643E-2"/>
        </c:manualLayout>
      </c:layout>
      <c:overlay val="0"/>
    </c:title>
    <c:autoTitleDeleted val="0"/>
    <c:plotArea>
      <c:layout/>
      <c:barChart>
        <c:barDir val="col"/>
        <c:grouping val="clustered"/>
        <c:varyColors val="0"/>
        <c:ser>
          <c:idx val="0"/>
          <c:order val="0"/>
          <c:tx>
            <c:strRef>
              <c:f>'socioeconomic 2010'!$T$21</c:f>
              <c:strCache>
                <c:ptCount val="1"/>
                <c:pt idx="0">
                  <c:v>2000</c:v>
                </c:pt>
              </c:strCache>
            </c:strRef>
          </c:tx>
          <c:invertIfNegative val="0"/>
          <c:cat>
            <c:strRef>
              <c:f>'socioeconomic 2010'!$U$20:$W$20</c:f>
              <c:strCache>
                <c:ptCount val="3"/>
                <c:pt idx="0">
                  <c:v>Memorial City</c:v>
                </c:pt>
                <c:pt idx="1">
                  <c:v>Houston</c:v>
                </c:pt>
                <c:pt idx="2">
                  <c:v>Texas</c:v>
                </c:pt>
              </c:strCache>
            </c:strRef>
          </c:cat>
          <c:val>
            <c:numRef>
              <c:f>'socioeconomic 2010'!$U$21:$W$21</c:f>
              <c:numCache>
                <c:formatCode>#,##0</c:formatCode>
                <c:ptCount val="3"/>
                <c:pt idx="0">
                  <c:v>71069</c:v>
                </c:pt>
                <c:pt idx="1">
                  <c:v>36616</c:v>
                </c:pt>
                <c:pt idx="2">
                  <c:v>45861</c:v>
                </c:pt>
              </c:numCache>
            </c:numRef>
          </c:val>
          <c:extLst>
            <c:ext xmlns:c16="http://schemas.microsoft.com/office/drawing/2014/chart" uri="{C3380CC4-5D6E-409C-BE32-E72D297353CC}">
              <c16:uniqueId val="{00000000-3037-45DD-874C-71E42585B290}"/>
            </c:ext>
          </c:extLst>
        </c:ser>
        <c:ser>
          <c:idx val="1"/>
          <c:order val="1"/>
          <c:tx>
            <c:strRef>
              <c:f>'socioeconomic 2010'!$T$22</c:f>
              <c:strCache>
                <c:ptCount val="1"/>
                <c:pt idx="0">
                  <c:v>2010</c:v>
                </c:pt>
              </c:strCache>
            </c:strRef>
          </c:tx>
          <c:invertIfNegative val="0"/>
          <c:cat>
            <c:strRef>
              <c:f>'socioeconomic 2010'!$U$20:$W$20</c:f>
              <c:strCache>
                <c:ptCount val="3"/>
                <c:pt idx="0">
                  <c:v>Memorial City</c:v>
                </c:pt>
                <c:pt idx="1">
                  <c:v>Houston</c:v>
                </c:pt>
                <c:pt idx="2">
                  <c:v>Texas</c:v>
                </c:pt>
              </c:strCache>
            </c:strRef>
          </c:cat>
          <c:val>
            <c:numRef>
              <c:f>'socioeconomic 2010'!$U$22:$W$22</c:f>
              <c:numCache>
                <c:formatCode>#,##0</c:formatCode>
                <c:ptCount val="3"/>
                <c:pt idx="0">
                  <c:v>85821</c:v>
                </c:pt>
                <c:pt idx="1">
                  <c:v>45010</c:v>
                </c:pt>
                <c:pt idx="2">
                  <c:v>51900</c:v>
                </c:pt>
              </c:numCache>
            </c:numRef>
          </c:val>
          <c:extLst>
            <c:ext xmlns:c16="http://schemas.microsoft.com/office/drawing/2014/chart" uri="{C3380CC4-5D6E-409C-BE32-E72D297353CC}">
              <c16:uniqueId val="{00000001-3037-45DD-874C-71E42585B290}"/>
            </c:ext>
          </c:extLst>
        </c:ser>
        <c:dLbls>
          <c:showLegendKey val="0"/>
          <c:showVal val="0"/>
          <c:showCatName val="0"/>
          <c:showSerName val="0"/>
          <c:showPercent val="0"/>
          <c:showBubbleSize val="0"/>
        </c:dLbls>
        <c:gapWidth val="150"/>
        <c:axId val="219939448"/>
        <c:axId val="219939840"/>
      </c:barChart>
      <c:catAx>
        <c:axId val="219939448"/>
        <c:scaling>
          <c:orientation val="minMax"/>
        </c:scaling>
        <c:delete val="0"/>
        <c:axPos val="b"/>
        <c:numFmt formatCode="General" sourceLinked="0"/>
        <c:majorTickMark val="none"/>
        <c:minorTickMark val="none"/>
        <c:tickLblPos val="nextTo"/>
        <c:txPr>
          <a:bodyPr/>
          <a:lstStyle/>
          <a:p>
            <a:pPr>
              <a:defRPr sz="800">
                <a:latin typeface="Franklin Gothic Book" panose="020B0503020102020204" pitchFamily="34" charset="0"/>
              </a:defRPr>
            </a:pPr>
            <a:endParaRPr lang="en-US"/>
          </a:p>
        </c:txPr>
        <c:crossAx val="219939840"/>
        <c:crosses val="autoZero"/>
        <c:auto val="1"/>
        <c:lblAlgn val="ctr"/>
        <c:lblOffset val="100"/>
        <c:noMultiLvlLbl val="0"/>
      </c:catAx>
      <c:valAx>
        <c:axId val="219939840"/>
        <c:scaling>
          <c:orientation val="minMax"/>
        </c:scaling>
        <c:delete val="0"/>
        <c:axPos val="l"/>
        <c:majorGridlines/>
        <c:numFmt formatCode="#,##0" sourceLinked="1"/>
        <c:majorTickMark val="none"/>
        <c:minorTickMark val="none"/>
        <c:tickLblPos val="nextTo"/>
        <c:txPr>
          <a:bodyPr/>
          <a:lstStyle/>
          <a:p>
            <a:pPr>
              <a:defRPr sz="800">
                <a:latin typeface="Franklin Gothic Book" panose="020B0503020102020204" pitchFamily="34" charset="0"/>
              </a:defRPr>
            </a:pPr>
            <a:endParaRPr lang="en-US"/>
          </a:p>
        </c:txPr>
        <c:crossAx val="219939448"/>
        <c:crosses val="autoZero"/>
        <c:crossBetween val="between"/>
      </c:valAx>
    </c:plotArea>
    <c:legend>
      <c:legendPos val="r"/>
      <c:overlay val="0"/>
      <c:txPr>
        <a:bodyPr/>
        <a:lstStyle/>
        <a:p>
          <a:pPr>
            <a:defRPr sz="8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900" b="0">
                <a:effectLst/>
                <a:latin typeface="Franklin Gothic Book" panose="020B0503020102020204" pitchFamily="34" charset="0"/>
              </a:defRPr>
            </a:pPr>
            <a:r>
              <a:rPr lang="en-US" sz="900" b="0">
                <a:effectLst/>
                <a:latin typeface="Franklin Gothic Book" panose="020B0503020102020204" pitchFamily="34" charset="0"/>
              </a:rPr>
              <a:t>Memorial City Commute-to-Work Data</a:t>
            </a:r>
          </a:p>
        </c:rich>
      </c:tx>
      <c:layout>
        <c:manualLayout>
          <c:xMode val="edge"/>
          <c:yMode val="edge"/>
          <c:x val="0.20307262239535009"/>
          <c:y val="0.75091405725447113"/>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8072172334815119E-2"/>
          <c:y val="0.11707379600805713"/>
          <c:w val="0.58928754572699493"/>
          <c:h val="0.84029054507721423"/>
        </c:manualLayout>
      </c:layout>
      <c:pie3DChart>
        <c:varyColors val="1"/>
        <c:ser>
          <c:idx val="0"/>
          <c:order val="0"/>
          <c:explosion val="25"/>
          <c:cat>
            <c:strRef>
              <c:f>'C:\Users\skirschner\Desktop\Memorial City\Planning Doc\[SOCIAL ECONOMIC DATA working file.xlsx]Means of Transportation to Worl'!$A$2:$A$10</c:f>
              <c:strCache>
                <c:ptCount val="9"/>
                <c:pt idx="0">
                  <c:v>Drive Alone  (76.6%)</c:v>
                </c:pt>
                <c:pt idx="1">
                  <c:v>Carpool (10.4%)</c:v>
                </c:pt>
                <c:pt idx="2">
                  <c:v>Public Transit (1.8%)</c:v>
                </c:pt>
                <c:pt idx="3">
                  <c:v>Taxicab (0.1%)</c:v>
                </c:pt>
                <c:pt idx="4">
                  <c:v>Motorcycle (0.4%)</c:v>
                </c:pt>
                <c:pt idx="5">
                  <c:v>Bicycle (0.4%)</c:v>
                </c:pt>
                <c:pt idx="6">
                  <c:v>walked (4.6%)</c:v>
                </c:pt>
                <c:pt idx="7">
                  <c:v>other (0.6%)</c:v>
                </c:pt>
                <c:pt idx="8">
                  <c:v>Work at Home (5.1%)</c:v>
                </c:pt>
              </c:strCache>
            </c:strRef>
          </c:cat>
          <c:val>
            <c:numRef>
              <c:f>'C:\Users\skirschner\Desktop\Memorial City\Planning Doc\[SOCIAL ECONOMIC DATA working file.xlsx]Means of Transportation to Worl'!$B$2:$B$10</c:f>
              <c:numCache>
                <c:formatCode>General</c:formatCode>
                <c:ptCount val="9"/>
                <c:pt idx="0">
                  <c:v>0.76573308587818456</c:v>
                </c:pt>
                <c:pt idx="1">
                  <c:v>0.10405770204150498</c:v>
                </c:pt>
                <c:pt idx="2">
                  <c:v>1.822169731736123E-2</c:v>
                </c:pt>
                <c:pt idx="3">
                  <c:v>1.0123165176311793E-3</c:v>
                </c:pt>
                <c:pt idx="4">
                  <c:v>3.585287666610427E-3</c:v>
                </c:pt>
                <c:pt idx="5">
                  <c:v>4.0914459254260162E-3</c:v>
                </c:pt>
                <c:pt idx="6">
                  <c:v>4.6271300826725155E-2</c:v>
                </c:pt>
                <c:pt idx="7">
                  <c:v>6.0317192508857771E-3</c:v>
                </c:pt>
                <c:pt idx="8">
                  <c:v>5.0995444575670658E-2</c:v>
                </c:pt>
              </c:numCache>
            </c:numRef>
          </c:val>
          <c:extLst>
            <c:ext xmlns:c16="http://schemas.microsoft.com/office/drawing/2014/chart" uri="{C3380CC4-5D6E-409C-BE32-E72D297353CC}">
              <c16:uniqueId val="{00000000-7310-4824-A80C-D17FC0C22168}"/>
            </c:ext>
          </c:extLst>
        </c:ser>
        <c:dLbls>
          <c:showLegendKey val="0"/>
          <c:showVal val="0"/>
          <c:showCatName val="0"/>
          <c:showSerName val="0"/>
          <c:showPercent val="0"/>
          <c:showBubbleSize val="0"/>
          <c:showLeaderLines val="1"/>
        </c:dLbls>
      </c:pie3DChart>
    </c:plotArea>
    <c:legend>
      <c:legendPos val="r"/>
      <c:layout>
        <c:manualLayout>
          <c:xMode val="edge"/>
          <c:yMode val="edge"/>
          <c:x val="0.70992886630354546"/>
          <c:y val="0.19387230665934199"/>
          <c:w val="0.27117945059795306"/>
          <c:h val="0.62770280168467318"/>
        </c:manualLayout>
      </c:layout>
      <c:overlay val="0"/>
      <c:txPr>
        <a:bodyPr/>
        <a:lstStyle/>
        <a:p>
          <a:pPr>
            <a:defRPr sz="9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b="0"/>
            </a:pPr>
            <a:r>
              <a:rPr lang="en-US" sz="900" b="0" dirty="0">
                <a:latin typeface="Franklin Gothic Book" panose="020B0503020102020204" pitchFamily="34" charset="0"/>
              </a:rPr>
              <a:t>Employee Distance from Employment in Memorial City, 2011</a:t>
            </a:r>
          </a:p>
        </c:rich>
      </c:tx>
      <c:layout>
        <c:manualLayout>
          <c:xMode val="edge"/>
          <c:yMode val="edge"/>
          <c:x val="0.13803611114448061"/>
          <c:y val="0.84053807742886566"/>
        </c:manualLayout>
      </c:layout>
      <c:overlay val="0"/>
    </c:title>
    <c:autoTitleDeleted val="0"/>
    <c:plotArea>
      <c:layout>
        <c:manualLayout>
          <c:layoutTarget val="inner"/>
          <c:xMode val="edge"/>
          <c:yMode val="edge"/>
          <c:x val="0.26645459678291267"/>
          <c:y val="0.12530525559384348"/>
          <c:w val="0.47319366192953161"/>
          <c:h val="0.66257259439752747"/>
        </c:manualLayout>
      </c:layout>
      <c:pieChart>
        <c:varyColors val="1"/>
        <c:ser>
          <c:idx val="0"/>
          <c:order val="0"/>
          <c:dLbls>
            <c:dLbl>
              <c:idx val="0"/>
              <c:layout>
                <c:manualLayout>
                  <c:x val="-0.14577468356995915"/>
                  <c:y val="0.14928952846411439"/>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56-4B0C-A22F-602532002DEC}"/>
                </c:ext>
              </c:extLst>
            </c:dLbl>
            <c:dLbl>
              <c:idx val="1"/>
              <c:layout>
                <c:manualLayout>
                  <c:x val="-0.13201010346679637"/>
                  <c:y val="-0.14172775816816002"/>
                </c:manualLayout>
              </c:layout>
              <c:tx>
                <c:rich>
                  <a:bodyPr/>
                  <a:lstStyle/>
                  <a:p>
                    <a:r>
                      <a:rPr lang="en-US" sz="800">
                        <a:latin typeface="Franklin Gothic Book" panose="020B0503020102020204" pitchFamily="34" charset="0"/>
                      </a:rPr>
                      <a:t>5-10 miles </a:t>
                    </a:r>
                    <a:endParaRPr lang="en-US"/>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56-4B0C-A22F-602532002DEC}"/>
                </c:ext>
              </c:extLst>
            </c:dLbl>
            <c:dLbl>
              <c:idx val="2"/>
              <c:layout>
                <c:manualLayout>
                  <c:x val="0.12026258542006574"/>
                  <c:y val="-0.1604903158656892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56-4B0C-A22F-602532002DEC}"/>
                </c:ext>
              </c:extLst>
            </c:dLbl>
            <c:dLbl>
              <c:idx val="3"/>
              <c:layout>
                <c:manualLayout>
                  <c:x val="0.16970226694636142"/>
                  <c:y val="-6.387569010770205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56-4B0C-A22F-602532002DEC}"/>
                </c:ext>
              </c:extLst>
            </c:dLbl>
            <c:dLbl>
              <c:idx val="4"/>
              <c:layout>
                <c:manualLayout>
                  <c:x val="0.15433163759935414"/>
                  <c:y val="0.13933681781156665"/>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56-4B0C-A22F-602532002DEC}"/>
                </c:ext>
              </c:extLst>
            </c:dLbl>
            <c:spPr>
              <a:noFill/>
              <a:ln>
                <a:noFill/>
              </a:ln>
              <a:effectLst/>
            </c:spPr>
            <c:txPr>
              <a:bodyPr/>
              <a:lstStyle/>
              <a:p>
                <a:pPr>
                  <a:defRPr sz="800">
                    <a:latin typeface="Franklin Gothic Book" panose="020B050302010202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LEHD!$I$28:$I$32</c:f>
              <c:strCache>
                <c:ptCount val="5"/>
                <c:pt idx="0">
                  <c:v>Within 5 miles </c:v>
                </c:pt>
                <c:pt idx="1">
                  <c:v>5- 10 miles </c:v>
                </c:pt>
                <c:pt idx="2">
                  <c:v>10-15 miles</c:v>
                </c:pt>
                <c:pt idx="3">
                  <c:v>15-20 miles</c:v>
                </c:pt>
                <c:pt idx="4">
                  <c:v>&gt;20 miles </c:v>
                </c:pt>
              </c:strCache>
            </c:strRef>
          </c:cat>
          <c:val>
            <c:numRef>
              <c:f>LEHD!$J$28:$J$32</c:f>
              <c:numCache>
                <c:formatCode>_(* #,##0_);_(* \(#,##0\);_(* "-"??_);_(@_)</c:formatCode>
                <c:ptCount val="5"/>
                <c:pt idx="0">
                  <c:v>13791</c:v>
                </c:pt>
                <c:pt idx="1">
                  <c:v>15133</c:v>
                </c:pt>
                <c:pt idx="2">
                  <c:v>9750</c:v>
                </c:pt>
                <c:pt idx="3">
                  <c:v>4869</c:v>
                </c:pt>
                <c:pt idx="4">
                  <c:v>14870</c:v>
                </c:pt>
              </c:numCache>
            </c:numRef>
          </c:val>
          <c:extLst>
            <c:ext xmlns:c16="http://schemas.microsoft.com/office/drawing/2014/chart" uri="{C3380CC4-5D6E-409C-BE32-E72D297353CC}">
              <c16:uniqueId val="{00000005-5756-4B0C-A22F-602532002DEC}"/>
            </c:ext>
          </c:extLst>
        </c:ser>
        <c:dLbls>
          <c:showLegendKey val="0"/>
          <c:showVal val="0"/>
          <c:showCatName val="1"/>
          <c:showSerName val="0"/>
          <c:showPercent val="0"/>
          <c:showBubbleSize val="0"/>
          <c:showLeaderLines val="1"/>
        </c:dLbls>
        <c:firstSliceAng val="0"/>
      </c:pieChart>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spPr>
            <a:solidFill>
              <a:schemeClr val="tx2"/>
            </a:solidFill>
          </c:spPr>
          <c:invertIfNegative val="0"/>
          <c:dLbls>
            <c:dLbl>
              <c:idx val="0"/>
              <c:layout>
                <c:manualLayout>
                  <c:x val="-1.2398373983739837E-2"/>
                  <c:y val="-2.3792030882539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56-4290-87CA-AC16E02146D1}"/>
                </c:ext>
              </c:extLst>
            </c:dLbl>
            <c:dLbl>
              <c:idx val="1"/>
              <c:layout>
                <c:manualLayout>
                  <c:x val="0"/>
                  <c:y val="-8.02062663619040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56-4290-87CA-AC16E02146D1}"/>
                </c:ext>
              </c:extLst>
            </c:dLbl>
            <c:spPr>
              <a:noFill/>
              <a:ln>
                <a:noFill/>
              </a:ln>
              <a:effectLst/>
            </c:spPr>
            <c:txPr>
              <a:bodyPr/>
              <a:lstStyle/>
              <a:p>
                <a:pPr>
                  <a:defRPr b="1">
                    <a:solidFill>
                      <a:schemeClr val="tx2"/>
                    </a:solidFill>
                    <a:latin typeface="Franklin Gothic Book" panose="020B05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c:f>
              <c:strCache>
                <c:ptCount val="2"/>
                <c:pt idx="0">
                  <c:v>Total Project Costs</c:v>
                </c:pt>
                <c:pt idx="1">
                  <c:v>Total Quantifiable Benefits</c:v>
                </c:pt>
              </c:strCache>
            </c:strRef>
          </c:cat>
          <c:val>
            <c:numRef>
              <c:f>Sheet1!$B$3:$B$4</c:f>
              <c:numCache>
                <c:formatCode>"$"#,##0_);[Red]\("$"#,##0\)</c:formatCode>
                <c:ptCount val="2"/>
                <c:pt idx="0">
                  <c:v>56976949</c:v>
                </c:pt>
                <c:pt idx="1">
                  <c:v>69571993</c:v>
                </c:pt>
              </c:numCache>
            </c:numRef>
          </c:val>
          <c:extLst>
            <c:ext xmlns:c16="http://schemas.microsoft.com/office/drawing/2014/chart" uri="{C3380CC4-5D6E-409C-BE32-E72D297353CC}">
              <c16:uniqueId val="{00000002-C756-4290-87CA-AC16E02146D1}"/>
            </c:ext>
          </c:extLst>
        </c:ser>
        <c:dLbls>
          <c:showLegendKey val="0"/>
          <c:showVal val="0"/>
          <c:showCatName val="0"/>
          <c:showSerName val="0"/>
          <c:showPercent val="0"/>
          <c:showBubbleSize val="0"/>
        </c:dLbls>
        <c:gapWidth val="75"/>
        <c:overlap val="40"/>
        <c:axId val="219941408"/>
        <c:axId val="219941800"/>
      </c:barChart>
      <c:catAx>
        <c:axId val="219941408"/>
        <c:scaling>
          <c:orientation val="minMax"/>
        </c:scaling>
        <c:delete val="0"/>
        <c:axPos val="b"/>
        <c:numFmt formatCode="General" sourceLinked="0"/>
        <c:majorTickMark val="none"/>
        <c:minorTickMark val="none"/>
        <c:tickLblPos val="nextTo"/>
        <c:txPr>
          <a:bodyPr/>
          <a:lstStyle/>
          <a:p>
            <a:pPr>
              <a:defRPr b="1">
                <a:solidFill>
                  <a:schemeClr val="tx2"/>
                </a:solidFill>
                <a:latin typeface="Franklin Gothic Book" panose="020B0503020102020204" pitchFamily="34" charset="0"/>
              </a:defRPr>
            </a:pPr>
            <a:endParaRPr lang="en-US"/>
          </a:p>
        </c:txPr>
        <c:crossAx val="219941800"/>
        <c:crosses val="autoZero"/>
        <c:auto val="1"/>
        <c:lblAlgn val="ctr"/>
        <c:lblOffset val="100"/>
        <c:noMultiLvlLbl val="0"/>
      </c:catAx>
      <c:valAx>
        <c:axId val="219941800"/>
        <c:scaling>
          <c:orientation val="minMax"/>
        </c:scaling>
        <c:delete val="0"/>
        <c:axPos val="l"/>
        <c:majorGridlines/>
        <c:numFmt formatCode="&quot;$&quot;#,##0_);[Red]\(&quot;$&quot;#,##0\)" sourceLinked="1"/>
        <c:majorTickMark val="none"/>
        <c:minorTickMark val="none"/>
        <c:tickLblPos val="nextTo"/>
        <c:txPr>
          <a:bodyPr/>
          <a:lstStyle/>
          <a:p>
            <a:pPr>
              <a:defRPr b="0">
                <a:solidFill>
                  <a:schemeClr val="tx2"/>
                </a:solidFill>
                <a:latin typeface="Franklin Gothic Book" panose="020B0503020102020204" pitchFamily="34" charset="0"/>
              </a:defRPr>
            </a:pPr>
            <a:endParaRPr lang="en-US"/>
          </a:p>
        </c:txPr>
        <c:crossAx val="219941408"/>
        <c:crosses val="autoZero"/>
        <c:crossBetween val="between"/>
      </c:valAx>
    </c:plotArea>
    <c:plotVisOnly val="1"/>
    <c:dispBlanksAs val="gap"/>
    <c:showDLblsOverMax val="0"/>
  </c:chart>
  <c:spPr>
    <a:solidFill>
      <a:schemeClr val="bg1"/>
    </a:solidFill>
  </c:sp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A563D-B1B0-4910-959C-E3B78F512E9B}" type="doc">
      <dgm:prSet loTypeId="urn:microsoft.com/office/officeart/2005/8/layout/bList2" loCatId="list" qsTypeId="urn:microsoft.com/office/officeart/2005/8/quickstyle/simple4" qsCatId="simple" csTypeId="urn:microsoft.com/office/officeart/2005/8/colors/accent0_3" csCatId="mainScheme" phldr="1"/>
      <dgm:spPr/>
      <dgm:t>
        <a:bodyPr/>
        <a:lstStyle/>
        <a:p>
          <a:endParaRPr lang="en-US"/>
        </a:p>
      </dgm:t>
    </dgm:pt>
    <dgm:pt modelId="{45E95A2A-D773-4386-91B3-443515FF9E94}">
      <dgm:prSet phldrT="[Text]" custT="1"/>
      <dgm:spPr>
        <a:solidFill>
          <a:schemeClr val="tx2"/>
        </a:solidFill>
        <a:ln>
          <a:solidFill>
            <a:schemeClr val="tx2"/>
          </a:solidFill>
        </a:ln>
        <a:effectLst>
          <a:glow rad="63500">
            <a:schemeClr val="tx2">
              <a:alpha val="40000"/>
            </a:schemeClr>
          </a:glow>
        </a:effectLst>
      </dgm:spPr>
      <dgm:t>
        <a:bodyPr/>
        <a:lstStyle/>
        <a:p>
          <a:r>
            <a:rPr lang="en-US" sz="3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Assets</a:t>
          </a:r>
          <a:endParaRPr lang="en-US" sz="3200"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dgm:t>
    </dgm:pt>
    <dgm:pt modelId="{A09283BF-AB29-4C9C-855F-D34F5B9678CD}" type="parTrans" cxnId="{2D2F3338-548A-41E1-9F76-0BD203997276}">
      <dgm:prSet/>
      <dgm:spPr/>
      <dgm:t>
        <a:bodyPr/>
        <a:lstStyle/>
        <a:p>
          <a:endParaRPr lang="en-US"/>
        </a:p>
      </dgm:t>
    </dgm:pt>
    <dgm:pt modelId="{1B0ADFE2-BA17-4DC2-91C7-3B889E4AC36E}" type="sibTrans" cxnId="{2D2F3338-548A-41E1-9F76-0BD203997276}">
      <dgm:prSet/>
      <dgm:spPr/>
      <dgm:t>
        <a:bodyPr/>
        <a:lstStyle/>
        <a:p>
          <a:endParaRPr lang="en-US"/>
        </a:p>
      </dgm:t>
    </dgm:pt>
    <dgm:pt modelId="{8F64234F-AA27-401A-BC73-29AD320F4D24}">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Transit access</a:t>
          </a:r>
          <a:endParaRPr lang="en-US" sz="1800" b="1" dirty="0">
            <a:solidFill>
              <a:schemeClr val="tx2"/>
            </a:solidFill>
            <a:latin typeface="Franklin Gothic Book" panose="020B0503020102020204" pitchFamily="34" charset="0"/>
          </a:endParaRPr>
        </a:p>
      </dgm:t>
    </dgm:pt>
    <dgm:pt modelId="{4C5BB8DF-AD69-4560-BD11-F4125E20B9CF}" type="parTrans" cxnId="{C0237D05-DE8C-416A-A5A1-BAFE840E2C9C}">
      <dgm:prSet/>
      <dgm:spPr/>
      <dgm:t>
        <a:bodyPr/>
        <a:lstStyle/>
        <a:p>
          <a:endParaRPr lang="en-US"/>
        </a:p>
      </dgm:t>
    </dgm:pt>
    <dgm:pt modelId="{87E0F80E-CCE8-41AA-BC22-C7FABAD47C71}" type="sibTrans" cxnId="{C0237D05-DE8C-416A-A5A1-BAFE840E2C9C}">
      <dgm:prSet/>
      <dgm:spPr/>
      <dgm:t>
        <a:bodyPr/>
        <a:lstStyle/>
        <a:p>
          <a:endParaRPr lang="en-US"/>
        </a:p>
      </dgm:t>
    </dgm:pt>
    <dgm:pt modelId="{DD523A5F-6CDF-4498-A7BE-11D30B78624B}">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Mobility improvements</a:t>
          </a:r>
          <a:endParaRPr lang="en-US" sz="1800" b="1" dirty="0">
            <a:solidFill>
              <a:schemeClr val="tx2"/>
            </a:solidFill>
            <a:latin typeface="Franklin Gothic Book" panose="020B0503020102020204" pitchFamily="34" charset="0"/>
          </a:endParaRPr>
        </a:p>
      </dgm:t>
    </dgm:pt>
    <dgm:pt modelId="{C3976734-E19D-4F6C-927F-BB8E08410F58}" type="parTrans" cxnId="{8C147471-4BD9-4934-9751-0223815ABAF5}">
      <dgm:prSet/>
      <dgm:spPr/>
      <dgm:t>
        <a:bodyPr/>
        <a:lstStyle/>
        <a:p>
          <a:endParaRPr lang="en-US"/>
        </a:p>
      </dgm:t>
    </dgm:pt>
    <dgm:pt modelId="{0335B0D4-0002-4727-94FE-6C36525BDD48}" type="sibTrans" cxnId="{8C147471-4BD9-4934-9751-0223815ABAF5}">
      <dgm:prSet/>
      <dgm:spPr/>
      <dgm:t>
        <a:bodyPr/>
        <a:lstStyle/>
        <a:p>
          <a:endParaRPr lang="en-US"/>
        </a:p>
      </dgm:t>
    </dgm:pt>
    <dgm:pt modelId="{EDE3EB0F-F163-4A17-99FE-AF4838C8C739}">
      <dgm:prSet phldrT="[Text]" custT="1"/>
      <dgm:spPr>
        <a:effectLst>
          <a:glow rad="63500">
            <a:schemeClr val="tx2">
              <a:alpha val="40000"/>
            </a:schemeClr>
          </a:glow>
        </a:effectLst>
      </dgm:spPr>
      <dgm:t>
        <a:bodyPr/>
        <a:lstStyle/>
        <a:p>
          <a:r>
            <a:rPr lang="en-US" sz="28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Challenges</a:t>
          </a:r>
          <a:endParaRPr lang="en-US" sz="2800"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dgm:t>
    </dgm:pt>
    <dgm:pt modelId="{3A4A2EFE-35C5-4809-BC07-73F61C647ADE}" type="parTrans" cxnId="{67119C8D-8F96-499B-8872-02446D3016AC}">
      <dgm:prSet/>
      <dgm:spPr/>
      <dgm:t>
        <a:bodyPr/>
        <a:lstStyle/>
        <a:p>
          <a:endParaRPr lang="en-US"/>
        </a:p>
      </dgm:t>
    </dgm:pt>
    <dgm:pt modelId="{AA1E68A2-B154-46B5-B84F-CDE214676C30}" type="sibTrans" cxnId="{67119C8D-8F96-499B-8872-02446D3016AC}">
      <dgm:prSet/>
      <dgm:spPr/>
      <dgm:t>
        <a:bodyPr/>
        <a:lstStyle/>
        <a:p>
          <a:endParaRPr lang="en-US"/>
        </a:p>
      </dgm:t>
    </dgm:pt>
    <dgm:pt modelId="{9C38EA45-B256-4DA8-9C22-6D50914C99A0}">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Drainage</a:t>
          </a:r>
          <a:endParaRPr lang="en-US" sz="1800" b="1" dirty="0">
            <a:solidFill>
              <a:schemeClr val="tx2"/>
            </a:solidFill>
            <a:latin typeface="Franklin Gothic Book" panose="020B0503020102020204" pitchFamily="34" charset="0"/>
          </a:endParaRPr>
        </a:p>
      </dgm:t>
    </dgm:pt>
    <dgm:pt modelId="{6B74EFD6-D60A-44C7-8189-1DB90A80A662}" type="parTrans" cxnId="{E4533664-CD35-40ED-9A9E-B63DDFAFDAB5}">
      <dgm:prSet/>
      <dgm:spPr/>
      <dgm:t>
        <a:bodyPr/>
        <a:lstStyle/>
        <a:p>
          <a:endParaRPr lang="en-US"/>
        </a:p>
      </dgm:t>
    </dgm:pt>
    <dgm:pt modelId="{DE495B6E-0A8F-4645-B9C0-97E1708E2D6C}" type="sibTrans" cxnId="{E4533664-CD35-40ED-9A9E-B63DDFAFDAB5}">
      <dgm:prSet/>
      <dgm:spPr/>
      <dgm:t>
        <a:bodyPr/>
        <a:lstStyle/>
        <a:p>
          <a:endParaRPr lang="en-US"/>
        </a:p>
      </dgm:t>
    </dgm:pt>
    <dgm:pt modelId="{75EA0480-AEDF-48C8-8176-E520E9EAB8E1}">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Economic competitiveness</a:t>
          </a:r>
          <a:endParaRPr lang="en-US" sz="1800" b="1" dirty="0">
            <a:solidFill>
              <a:schemeClr val="tx2"/>
            </a:solidFill>
            <a:latin typeface="Franklin Gothic Book" panose="020B0503020102020204" pitchFamily="34" charset="0"/>
          </a:endParaRPr>
        </a:p>
      </dgm:t>
    </dgm:pt>
    <dgm:pt modelId="{78878A08-70E9-4CCC-899E-83BB69375DE3}" type="parTrans" cxnId="{F0B3329B-DD50-4A22-A0FD-E5B5684E26F5}">
      <dgm:prSet/>
      <dgm:spPr/>
      <dgm:t>
        <a:bodyPr/>
        <a:lstStyle/>
        <a:p>
          <a:endParaRPr lang="en-US"/>
        </a:p>
      </dgm:t>
    </dgm:pt>
    <dgm:pt modelId="{F01B0949-2178-43D9-848A-F54750D58643}" type="sibTrans" cxnId="{F0B3329B-DD50-4A22-A0FD-E5B5684E26F5}">
      <dgm:prSet/>
      <dgm:spPr/>
      <dgm:t>
        <a:bodyPr/>
        <a:lstStyle/>
        <a:p>
          <a:endParaRPr lang="en-US"/>
        </a:p>
      </dgm:t>
    </dgm:pt>
    <dgm:pt modelId="{5A0E4B1D-5611-45C5-A7EE-BD002C0BEA9D}">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Bike infrastructure</a:t>
          </a:r>
          <a:endParaRPr lang="en-US" sz="1800" b="1" dirty="0">
            <a:solidFill>
              <a:schemeClr val="tx2"/>
            </a:solidFill>
            <a:latin typeface="Franklin Gothic Book" panose="020B0503020102020204" pitchFamily="34" charset="0"/>
          </a:endParaRPr>
        </a:p>
      </dgm:t>
    </dgm:pt>
    <dgm:pt modelId="{E960D833-6632-47DF-8BDB-BB901125037C}" type="parTrans" cxnId="{9A571938-0F7F-471C-8B72-D646A48081C6}">
      <dgm:prSet/>
      <dgm:spPr/>
      <dgm:t>
        <a:bodyPr/>
        <a:lstStyle/>
        <a:p>
          <a:endParaRPr lang="en-US"/>
        </a:p>
      </dgm:t>
    </dgm:pt>
    <dgm:pt modelId="{AC6A2684-6C92-4A00-8B2B-2BC3B8560ED8}" type="sibTrans" cxnId="{9A571938-0F7F-471C-8B72-D646A48081C6}">
      <dgm:prSet/>
      <dgm:spPr/>
      <dgm:t>
        <a:bodyPr/>
        <a:lstStyle/>
        <a:p>
          <a:endParaRPr lang="en-US"/>
        </a:p>
      </dgm:t>
    </dgm:pt>
    <dgm:pt modelId="{2EE6A739-8A20-4D11-8040-5232A37BE92D}">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Medical hub</a:t>
          </a:r>
          <a:endParaRPr lang="en-US" sz="1800" b="1" dirty="0">
            <a:solidFill>
              <a:schemeClr val="tx2"/>
            </a:solidFill>
            <a:latin typeface="Franklin Gothic Book" panose="020B0503020102020204" pitchFamily="34" charset="0"/>
          </a:endParaRPr>
        </a:p>
      </dgm:t>
    </dgm:pt>
    <dgm:pt modelId="{005336E4-FF8C-4D7C-9BD0-2B43AE331E30}" type="parTrans" cxnId="{5CE1E9E6-B5A2-4CE0-93E8-C7328F4F4344}">
      <dgm:prSet/>
      <dgm:spPr/>
      <dgm:t>
        <a:bodyPr/>
        <a:lstStyle/>
        <a:p>
          <a:endParaRPr lang="en-US"/>
        </a:p>
      </dgm:t>
    </dgm:pt>
    <dgm:pt modelId="{4EECA7CC-F427-4598-80E9-1A234D2D9745}" type="sibTrans" cxnId="{5CE1E9E6-B5A2-4CE0-93E8-C7328F4F4344}">
      <dgm:prSet/>
      <dgm:spPr/>
      <dgm:t>
        <a:bodyPr/>
        <a:lstStyle/>
        <a:p>
          <a:endParaRPr lang="en-US"/>
        </a:p>
      </dgm:t>
    </dgm:pt>
    <dgm:pt modelId="{1025BA6F-151B-4592-8B1F-09A7B1C41383}">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Activity centers</a:t>
          </a:r>
          <a:endParaRPr lang="en-US" sz="1800" b="1" dirty="0">
            <a:solidFill>
              <a:schemeClr val="tx2"/>
            </a:solidFill>
            <a:latin typeface="Franklin Gothic Book" panose="020B0503020102020204" pitchFamily="34" charset="0"/>
          </a:endParaRPr>
        </a:p>
      </dgm:t>
    </dgm:pt>
    <dgm:pt modelId="{30F2639A-A4C4-4B9D-B055-12CA4F073E41}" type="parTrans" cxnId="{9CD14703-805E-4279-9DBF-531CEB8D4CCE}">
      <dgm:prSet/>
      <dgm:spPr/>
      <dgm:t>
        <a:bodyPr/>
        <a:lstStyle/>
        <a:p>
          <a:endParaRPr lang="en-US"/>
        </a:p>
      </dgm:t>
    </dgm:pt>
    <dgm:pt modelId="{C34DD47F-E283-4594-8641-5576B79C8D51}" type="sibTrans" cxnId="{9CD14703-805E-4279-9DBF-531CEB8D4CCE}">
      <dgm:prSet/>
      <dgm:spPr/>
      <dgm:t>
        <a:bodyPr/>
        <a:lstStyle/>
        <a:p>
          <a:endParaRPr lang="en-US"/>
        </a:p>
      </dgm:t>
    </dgm:pt>
    <dgm:pt modelId="{D10A4F93-275C-4A75-9242-1A1A4E7E8352}">
      <dgm:prSet phldrT="[Text]" custT="1"/>
      <dgm:spPr>
        <a:effectLst>
          <a:glow rad="63500">
            <a:schemeClr val="tx2">
              <a:alpha val="40000"/>
            </a:schemeClr>
          </a:glow>
        </a:effectLst>
      </dgm:spPr>
      <dgm:t>
        <a:bodyPr/>
        <a:lstStyle/>
        <a:p>
          <a:r>
            <a:rPr lang="en-US" sz="1800" b="1" dirty="0" smtClean="0">
              <a:solidFill>
                <a:schemeClr val="tx2"/>
              </a:solidFill>
              <a:latin typeface="Franklin Gothic Book" panose="020B0503020102020204" pitchFamily="34" charset="0"/>
            </a:rPr>
            <a:t>High relative transit need north of I-10</a:t>
          </a:r>
          <a:endParaRPr lang="en-US" sz="1800" b="1" dirty="0">
            <a:solidFill>
              <a:schemeClr val="tx2"/>
            </a:solidFill>
            <a:latin typeface="Franklin Gothic Book" panose="020B0503020102020204" pitchFamily="34" charset="0"/>
          </a:endParaRPr>
        </a:p>
      </dgm:t>
    </dgm:pt>
    <dgm:pt modelId="{2ED364C8-4DB9-4274-9781-A2D3EAB9678C}" type="parTrans" cxnId="{7DEE0CA4-1B51-407D-8F83-B6DA7AA16749}">
      <dgm:prSet/>
      <dgm:spPr/>
      <dgm:t>
        <a:bodyPr/>
        <a:lstStyle/>
        <a:p>
          <a:endParaRPr lang="en-US"/>
        </a:p>
      </dgm:t>
    </dgm:pt>
    <dgm:pt modelId="{BD3BC5A8-935C-472C-AD3F-21426BF1CAD8}" type="sibTrans" cxnId="{7DEE0CA4-1B51-407D-8F83-B6DA7AA16749}">
      <dgm:prSet/>
      <dgm:spPr/>
      <dgm:t>
        <a:bodyPr/>
        <a:lstStyle/>
        <a:p>
          <a:endParaRPr lang="en-US"/>
        </a:p>
      </dgm:t>
    </dgm:pt>
    <dgm:pt modelId="{60EB2E51-20CB-4B7D-9689-EE2420C9E14D}" type="pres">
      <dgm:prSet presAssocID="{8F4A563D-B1B0-4910-959C-E3B78F512E9B}" presName="diagram" presStyleCnt="0">
        <dgm:presLayoutVars>
          <dgm:dir/>
          <dgm:animLvl val="lvl"/>
          <dgm:resizeHandles val="exact"/>
        </dgm:presLayoutVars>
      </dgm:prSet>
      <dgm:spPr/>
      <dgm:t>
        <a:bodyPr/>
        <a:lstStyle/>
        <a:p>
          <a:endParaRPr lang="en-US"/>
        </a:p>
      </dgm:t>
    </dgm:pt>
    <dgm:pt modelId="{3B9DE219-2C5E-4EB7-AD3A-33C90B7F199F}" type="pres">
      <dgm:prSet presAssocID="{45E95A2A-D773-4386-91B3-443515FF9E94}" presName="compNode" presStyleCnt="0"/>
      <dgm:spPr/>
    </dgm:pt>
    <dgm:pt modelId="{CACC89BD-0A57-4C47-9C20-F5FB246DBB47}" type="pres">
      <dgm:prSet presAssocID="{45E95A2A-D773-4386-91B3-443515FF9E94}" presName="childRect" presStyleLbl="bgAcc1" presStyleIdx="0" presStyleCnt="2" custScaleY="107012">
        <dgm:presLayoutVars>
          <dgm:bulletEnabled val="1"/>
        </dgm:presLayoutVars>
      </dgm:prSet>
      <dgm:spPr/>
      <dgm:t>
        <a:bodyPr/>
        <a:lstStyle/>
        <a:p>
          <a:endParaRPr lang="en-US"/>
        </a:p>
      </dgm:t>
    </dgm:pt>
    <dgm:pt modelId="{33E70437-1EA7-44EB-AEAE-A0E7745DEDF6}" type="pres">
      <dgm:prSet presAssocID="{45E95A2A-D773-4386-91B3-443515FF9E94}" presName="parentText" presStyleLbl="node1" presStyleIdx="0" presStyleCnt="0">
        <dgm:presLayoutVars>
          <dgm:chMax val="0"/>
          <dgm:bulletEnabled val="1"/>
        </dgm:presLayoutVars>
      </dgm:prSet>
      <dgm:spPr/>
      <dgm:t>
        <a:bodyPr/>
        <a:lstStyle/>
        <a:p>
          <a:endParaRPr lang="en-US"/>
        </a:p>
      </dgm:t>
    </dgm:pt>
    <dgm:pt modelId="{C184D479-D159-40A7-A7EB-0C48B8313B55}" type="pres">
      <dgm:prSet presAssocID="{45E95A2A-D773-4386-91B3-443515FF9E94}" presName="parentRect" presStyleLbl="alignNode1" presStyleIdx="0" presStyleCnt="2"/>
      <dgm:spPr/>
      <dgm:t>
        <a:bodyPr/>
        <a:lstStyle/>
        <a:p>
          <a:endParaRPr lang="en-US"/>
        </a:p>
      </dgm:t>
    </dgm:pt>
    <dgm:pt modelId="{D05A7178-A871-4FA7-A394-FCCD5C36DB8C}" type="pres">
      <dgm:prSet presAssocID="{45E95A2A-D773-4386-91B3-443515FF9E94}"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solidFill>
            <a:schemeClr val="tx2">
              <a:alpha val="90000"/>
            </a:schemeClr>
          </a:solidFill>
        </a:ln>
      </dgm:spPr>
      <dgm:t>
        <a:bodyPr/>
        <a:lstStyle/>
        <a:p>
          <a:endParaRPr lang="en-US"/>
        </a:p>
      </dgm:t>
    </dgm:pt>
    <dgm:pt modelId="{5D1E0AC7-03E0-454E-9BEB-13EB9B45168F}" type="pres">
      <dgm:prSet presAssocID="{1B0ADFE2-BA17-4DC2-91C7-3B889E4AC36E}" presName="sibTrans" presStyleLbl="sibTrans2D1" presStyleIdx="0" presStyleCnt="0"/>
      <dgm:spPr/>
      <dgm:t>
        <a:bodyPr/>
        <a:lstStyle/>
        <a:p>
          <a:endParaRPr lang="en-US"/>
        </a:p>
      </dgm:t>
    </dgm:pt>
    <dgm:pt modelId="{4BB9F8A9-6764-481F-9C67-BA1ECDB958F9}" type="pres">
      <dgm:prSet presAssocID="{EDE3EB0F-F163-4A17-99FE-AF4838C8C739}" presName="compNode" presStyleCnt="0"/>
      <dgm:spPr/>
    </dgm:pt>
    <dgm:pt modelId="{5B9CBFD9-9D64-4D68-B611-2543C13C3F84}" type="pres">
      <dgm:prSet presAssocID="{EDE3EB0F-F163-4A17-99FE-AF4838C8C739}" presName="childRect" presStyleLbl="bgAcc1" presStyleIdx="1" presStyleCnt="2" custScaleY="102519">
        <dgm:presLayoutVars>
          <dgm:bulletEnabled val="1"/>
        </dgm:presLayoutVars>
      </dgm:prSet>
      <dgm:spPr/>
      <dgm:t>
        <a:bodyPr/>
        <a:lstStyle/>
        <a:p>
          <a:endParaRPr lang="en-US"/>
        </a:p>
      </dgm:t>
    </dgm:pt>
    <dgm:pt modelId="{165A1A24-B1DE-4F3C-B3DA-A4BE52B5DD86}" type="pres">
      <dgm:prSet presAssocID="{EDE3EB0F-F163-4A17-99FE-AF4838C8C739}" presName="parentText" presStyleLbl="node1" presStyleIdx="0" presStyleCnt="0">
        <dgm:presLayoutVars>
          <dgm:chMax val="0"/>
          <dgm:bulletEnabled val="1"/>
        </dgm:presLayoutVars>
      </dgm:prSet>
      <dgm:spPr/>
      <dgm:t>
        <a:bodyPr/>
        <a:lstStyle/>
        <a:p>
          <a:endParaRPr lang="en-US"/>
        </a:p>
      </dgm:t>
    </dgm:pt>
    <dgm:pt modelId="{0BD60E8B-1EE8-458A-97CF-A091C39100F4}" type="pres">
      <dgm:prSet presAssocID="{EDE3EB0F-F163-4A17-99FE-AF4838C8C739}" presName="parentRect" presStyleLbl="alignNode1" presStyleIdx="1" presStyleCnt="2"/>
      <dgm:spPr/>
      <dgm:t>
        <a:bodyPr/>
        <a:lstStyle/>
        <a:p>
          <a:endParaRPr lang="en-US"/>
        </a:p>
      </dgm:t>
    </dgm:pt>
    <dgm:pt modelId="{CA3030B9-BBDA-4911-8D5C-0810BCC65AAE}" type="pres">
      <dgm:prSet presAssocID="{EDE3EB0F-F163-4A17-99FE-AF4838C8C739}"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solidFill>
            <a:schemeClr val="tx2">
              <a:alpha val="90000"/>
            </a:schemeClr>
          </a:solidFill>
        </a:ln>
      </dgm:spPr>
      <dgm:t>
        <a:bodyPr/>
        <a:lstStyle/>
        <a:p>
          <a:endParaRPr lang="en-US"/>
        </a:p>
      </dgm:t>
    </dgm:pt>
  </dgm:ptLst>
  <dgm:cxnLst>
    <dgm:cxn modelId="{8C147471-4BD9-4934-9751-0223815ABAF5}" srcId="{45E95A2A-D773-4386-91B3-443515FF9E94}" destId="{DD523A5F-6CDF-4498-A7BE-11D30B78624B}" srcOrd="3" destOrd="0" parTransId="{C3976734-E19D-4F6C-927F-BB8E08410F58}" sibTransId="{0335B0D4-0002-4727-94FE-6C36525BDD48}"/>
    <dgm:cxn modelId="{BD18CC3F-C918-42AA-98B6-BAB3BD351335}" type="presOf" srcId="{1B0ADFE2-BA17-4DC2-91C7-3B889E4AC36E}" destId="{5D1E0AC7-03E0-454E-9BEB-13EB9B45168F}" srcOrd="0" destOrd="0" presId="urn:microsoft.com/office/officeart/2005/8/layout/bList2"/>
    <dgm:cxn modelId="{7960E3B6-CCD0-4950-B2EC-C46D38750E11}" type="presOf" srcId="{8F4A563D-B1B0-4910-959C-E3B78F512E9B}" destId="{60EB2E51-20CB-4B7D-9689-EE2420C9E14D}" srcOrd="0" destOrd="0" presId="urn:microsoft.com/office/officeart/2005/8/layout/bList2"/>
    <dgm:cxn modelId="{E4533664-CD35-40ED-9A9E-B63DDFAFDAB5}" srcId="{EDE3EB0F-F163-4A17-99FE-AF4838C8C739}" destId="{9C38EA45-B256-4DA8-9C22-6D50914C99A0}" srcOrd="0" destOrd="0" parTransId="{6B74EFD6-D60A-44C7-8189-1DB90A80A662}" sibTransId="{DE495B6E-0A8F-4645-B9C0-97E1708E2D6C}"/>
    <dgm:cxn modelId="{7DEE0CA4-1B51-407D-8F83-B6DA7AA16749}" srcId="{EDE3EB0F-F163-4A17-99FE-AF4838C8C739}" destId="{D10A4F93-275C-4A75-9242-1A1A4E7E8352}" srcOrd="2" destOrd="0" parTransId="{2ED364C8-4DB9-4274-9781-A2D3EAB9678C}" sibTransId="{BD3BC5A8-935C-472C-AD3F-21426BF1CAD8}"/>
    <dgm:cxn modelId="{9CD14703-805E-4279-9DBF-531CEB8D4CCE}" srcId="{45E95A2A-D773-4386-91B3-443515FF9E94}" destId="{1025BA6F-151B-4592-8B1F-09A7B1C41383}" srcOrd="1" destOrd="0" parTransId="{30F2639A-A4C4-4B9D-B055-12CA4F073E41}" sibTransId="{C34DD47F-E283-4594-8641-5576B79C8D51}"/>
    <dgm:cxn modelId="{F0B3329B-DD50-4A22-A0FD-E5B5684E26F5}" srcId="{EDE3EB0F-F163-4A17-99FE-AF4838C8C739}" destId="{75EA0480-AEDF-48C8-8176-E520E9EAB8E1}" srcOrd="1" destOrd="0" parTransId="{78878A08-70E9-4CCC-899E-83BB69375DE3}" sibTransId="{F01B0949-2178-43D9-848A-F54750D58643}"/>
    <dgm:cxn modelId="{15D0D1C5-566E-48BC-877A-789E2186CADF}" type="presOf" srcId="{5A0E4B1D-5611-45C5-A7EE-BD002C0BEA9D}" destId="{CACC89BD-0A57-4C47-9C20-F5FB246DBB47}" srcOrd="0" destOrd="4" presId="urn:microsoft.com/office/officeart/2005/8/layout/bList2"/>
    <dgm:cxn modelId="{5CE1E9E6-B5A2-4CE0-93E8-C7328F4F4344}" srcId="{45E95A2A-D773-4386-91B3-443515FF9E94}" destId="{2EE6A739-8A20-4D11-8040-5232A37BE92D}" srcOrd="0" destOrd="0" parTransId="{005336E4-FF8C-4D7C-9BD0-2B43AE331E30}" sibTransId="{4EECA7CC-F427-4598-80E9-1A234D2D9745}"/>
    <dgm:cxn modelId="{9AE33FA3-F367-4242-A54C-5AA211AA24EB}" type="presOf" srcId="{8F64234F-AA27-401A-BC73-29AD320F4D24}" destId="{CACC89BD-0A57-4C47-9C20-F5FB246DBB47}" srcOrd="0" destOrd="2" presId="urn:microsoft.com/office/officeart/2005/8/layout/bList2"/>
    <dgm:cxn modelId="{2EAE506B-C8C4-44AA-88A7-8309676D35EE}" type="presOf" srcId="{1025BA6F-151B-4592-8B1F-09A7B1C41383}" destId="{CACC89BD-0A57-4C47-9C20-F5FB246DBB47}" srcOrd="0" destOrd="1" presId="urn:microsoft.com/office/officeart/2005/8/layout/bList2"/>
    <dgm:cxn modelId="{67119C8D-8F96-499B-8872-02446D3016AC}" srcId="{8F4A563D-B1B0-4910-959C-E3B78F512E9B}" destId="{EDE3EB0F-F163-4A17-99FE-AF4838C8C739}" srcOrd="1" destOrd="0" parTransId="{3A4A2EFE-35C5-4809-BC07-73F61C647ADE}" sibTransId="{AA1E68A2-B154-46B5-B84F-CDE214676C30}"/>
    <dgm:cxn modelId="{61185509-3A3D-4641-AF80-DB5252824615}" type="presOf" srcId="{DD523A5F-6CDF-4498-A7BE-11D30B78624B}" destId="{CACC89BD-0A57-4C47-9C20-F5FB246DBB47}" srcOrd="0" destOrd="3" presId="urn:microsoft.com/office/officeart/2005/8/layout/bList2"/>
    <dgm:cxn modelId="{3B850537-CFCB-4072-9136-229911334EF0}" type="presOf" srcId="{D10A4F93-275C-4A75-9242-1A1A4E7E8352}" destId="{5B9CBFD9-9D64-4D68-B611-2543C13C3F84}" srcOrd="0" destOrd="2" presId="urn:microsoft.com/office/officeart/2005/8/layout/bList2"/>
    <dgm:cxn modelId="{D4BA1CA8-6F82-41A5-95E2-27AEEF32DA73}" type="presOf" srcId="{75EA0480-AEDF-48C8-8176-E520E9EAB8E1}" destId="{5B9CBFD9-9D64-4D68-B611-2543C13C3F84}" srcOrd="0" destOrd="1" presId="urn:microsoft.com/office/officeart/2005/8/layout/bList2"/>
    <dgm:cxn modelId="{C0A017E7-2837-4DDC-8945-141E8E0EABBA}" type="presOf" srcId="{EDE3EB0F-F163-4A17-99FE-AF4838C8C739}" destId="{165A1A24-B1DE-4F3C-B3DA-A4BE52B5DD86}" srcOrd="0" destOrd="0" presId="urn:microsoft.com/office/officeart/2005/8/layout/bList2"/>
    <dgm:cxn modelId="{52C10F17-C9A6-4C21-92A8-8579CD903CA0}" type="presOf" srcId="{9C38EA45-B256-4DA8-9C22-6D50914C99A0}" destId="{5B9CBFD9-9D64-4D68-B611-2543C13C3F84}" srcOrd="0" destOrd="0" presId="urn:microsoft.com/office/officeart/2005/8/layout/bList2"/>
    <dgm:cxn modelId="{9A571938-0F7F-471C-8B72-D646A48081C6}" srcId="{45E95A2A-D773-4386-91B3-443515FF9E94}" destId="{5A0E4B1D-5611-45C5-A7EE-BD002C0BEA9D}" srcOrd="4" destOrd="0" parTransId="{E960D833-6632-47DF-8BDB-BB901125037C}" sibTransId="{AC6A2684-6C92-4A00-8B2B-2BC3B8560ED8}"/>
    <dgm:cxn modelId="{26B8BD95-C660-4261-9949-AEB843E3E4A9}" type="presOf" srcId="{2EE6A739-8A20-4D11-8040-5232A37BE92D}" destId="{CACC89BD-0A57-4C47-9C20-F5FB246DBB47}" srcOrd="0" destOrd="0" presId="urn:microsoft.com/office/officeart/2005/8/layout/bList2"/>
    <dgm:cxn modelId="{8A634B4C-BCB3-4D28-8D9F-0CFB43434D91}" type="presOf" srcId="{EDE3EB0F-F163-4A17-99FE-AF4838C8C739}" destId="{0BD60E8B-1EE8-458A-97CF-A091C39100F4}" srcOrd="1" destOrd="0" presId="urn:microsoft.com/office/officeart/2005/8/layout/bList2"/>
    <dgm:cxn modelId="{A284DCD3-EB21-4E77-8744-067DD9C8FB74}" type="presOf" srcId="{45E95A2A-D773-4386-91B3-443515FF9E94}" destId="{C184D479-D159-40A7-A7EB-0C48B8313B55}" srcOrd="1" destOrd="0" presId="urn:microsoft.com/office/officeart/2005/8/layout/bList2"/>
    <dgm:cxn modelId="{C0237D05-DE8C-416A-A5A1-BAFE840E2C9C}" srcId="{45E95A2A-D773-4386-91B3-443515FF9E94}" destId="{8F64234F-AA27-401A-BC73-29AD320F4D24}" srcOrd="2" destOrd="0" parTransId="{4C5BB8DF-AD69-4560-BD11-F4125E20B9CF}" sibTransId="{87E0F80E-CCE8-41AA-BC22-C7FABAD47C71}"/>
    <dgm:cxn modelId="{E11EE212-6AB4-462F-8025-38FF55F1FB88}" type="presOf" srcId="{45E95A2A-D773-4386-91B3-443515FF9E94}" destId="{33E70437-1EA7-44EB-AEAE-A0E7745DEDF6}" srcOrd="0" destOrd="0" presId="urn:microsoft.com/office/officeart/2005/8/layout/bList2"/>
    <dgm:cxn modelId="{2D2F3338-548A-41E1-9F76-0BD203997276}" srcId="{8F4A563D-B1B0-4910-959C-E3B78F512E9B}" destId="{45E95A2A-D773-4386-91B3-443515FF9E94}" srcOrd="0" destOrd="0" parTransId="{A09283BF-AB29-4C9C-855F-D34F5B9678CD}" sibTransId="{1B0ADFE2-BA17-4DC2-91C7-3B889E4AC36E}"/>
    <dgm:cxn modelId="{A1AC5675-0026-409D-A82B-FF1E2718D82D}" type="presParOf" srcId="{60EB2E51-20CB-4B7D-9689-EE2420C9E14D}" destId="{3B9DE219-2C5E-4EB7-AD3A-33C90B7F199F}" srcOrd="0" destOrd="0" presId="urn:microsoft.com/office/officeart/2005/8/layout/bList2"/>
    <dgm:cxn modelId="{8100BBD1-87BA-4D5C-8215-5D5F4A6069F6}" type="presParOf" srcId="{3B9DE219-2C5E-4EB7-AD3A-33C90B7F199F}" destId="{CACC89BD-0A57-4C47-9C20-F5FB246DBB47}" srcOrd="0" destOrd="0" presId="urn:microsoft.com/office/officeart/2005/8/layout/bList2"/>
    <dgm:cxn modelId="{0781AC6B-3A6F-4B58-9A9E-815E73CCD975}" type="presParOf" srcId="{3B9DE219-2C5E-4EB7-AD3A-33C90B7F199F}" destId="{33E70437-1EA7-44EB-AEAE-A0E7745DEDF6}" srcOrd="1" destOrd="0" presId="urn:microsoft.com/office/officeart/2005/8/layout/bList2"/>
    <dgm:cxn modelId="{E5461A24-AF4F-4788-B3A9-B24CCF75F43C}" type="presParOf" srcId="{3B9DE219-2C5E-4EB7-AD3A-33C90B7F199F}" destId="{C184D479-D159-40A7-A7EB-0C48B8313B55}" srcOrd="2" destOrd="0" presId="urn:microsoft.com/office/officeart/2005/8/layout/bList2"/>
    <dgm:cxn modelId="{81152C33-0D6D-4C16-ACF4-6AE40E093928}" type="presParOf" srcId="{3B9DE219-2C5E-4EB7-AD3A-33C90B7F199F}" destId="{D05A7178-A871-4FA7-A394-FCCD5C36DB8C}" srcOrd="3" destOrd="0" presId="urn:microsoft.com/office/officeart/2005/8/layout/bList2"/>
    <dgm:cxn modelId="{2F89BE9C-B78E-4BEF-81B6-268FC56C72B3}" type="presParOf" srcId="{60EB2E51-20CB-4B7D-9689-EE2420C9E14D}" destId="{5D1E0AC7-03E0-454E-9BEB-13EB9B45168F}" srcOrd="1" destOrd="0" presId="urn:microsoft.com/office/officeart/2005/8/layout/bList2"/>
    <dgm:cxn modelId="{9AB989FD-B344-4688-8F9F-1D909AB73B68}" type="presParOf" srcId="{60EB2E51-20CB-4B7D-9689-EE2420C9E14D}" destId="{4BB9F8A9-6764-481F-9C67-BA1ECDB958F9}" srcOrd="2" destOrd="0" presId="urn:microsoft.com/office/officeart/2005/8/layout/bList2"/>
    <dgm:cxn modelId="{4D872055-5D76-4975-892F-FE8C8AAA8895}" type="presParOf" srcId="{4BB9F8A9-6764-481F-9C67-BA1ECDB958F9}" destId="{5B9CBFD9-9D64-4D68-B611-2543C13C3F84}" srcOrd="0" destOrd="0" presId="urn:microsoft.com/office/officeart/2005/8/layout/bList2"/>
    <dgm:cxn modelId="{09100A62-1A56-42A8-ADAF-A4AD18EE1D13}" type="presParOf" srcId="{4BB9F8A9-6764-481F-9C67-BA1ECDB958F9}" destId="{165A1A24-B1DE-4F3C-B3DA-A4BE52B5DD86}" srcOrd="1" destOrd="0" presId="urn:microsoft.com/office/officeart/2005/8/layout/bList2"/>
    <dgm:cxn modelId="{A9AA51ED-47F5-48A0-B2C9-432D7B0AA0EB}" type="presParOf" srcId="{4BB9F8A9-6764-481F-9C67-BA1ECDB958F9}" destId="{0BD60E8B-1EE8-458A-97CF-A091C39100F4}" srcOrd="2" destOrd="0" presId="urn:microsoft.com/office/officeart/2005/8/layout/bList2"/>
    <dgm:cxn modelId="{30C1B871-F909-45A4-A7EF-08F0BECC414A}" type="presParOf" srcId="{4BB9F8A9-6764-481F-9C67-BA1ECDB958F9}" destId="{CA3030B9-BBDA-4911-8D5C-0810BCC65AAE}" srcOrd="3" destOrd="0" presId="urn:microsoft.com/office/officeart/2005/8/layout/bList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3E757-5B7A-46BF-80C1-71860836259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81A276-932B-45CE-B07C-A396924C8526}">
      <dgm:prSet phldrT="[Text]" custT="1"/>
      <dgm:spPr>
        <a:solidFill>
          <a:schemeClr val="tx2"/>
        </a:solidFill>
        <a:effectLst>
          <a:glow rad="63500">
            <a:schemeClr val="bg1">
              <a:alpha val="40000"/>
            </a:schemeClr>
          </a:glow>
        </a:effectLst>
      </dgm:spPr>
      <dgm:t>
        <a:bodyPr/>
        <a:lstStyle/>
        <a:p>
          <a:r>
            <a:rPr lang="en-US" sz="3200" b="1" dirty="0" smtClean="0">
              <a:effectLst>
                <a:outerShdw blurRad="38100" dist="38100" dir="2700000" algn="tl">
                  <a:srgbClr val="000000">
                    <a:alpha val="43137"/>
                  </a:srgbClr>
                </a:outerShdw>
              </a:effectLst>
              <a:latin typeface="Franklin Gothic Book" panose="020B0503020102020204" pitchFamily="34" charset="0"/>
            </a:rPr>
            <a:t>Federal</a:t>
          </a:r>
          <a:endParaRPr lang="en-US" sz="3200" b="1" dirty="0">
            <a:effectLst>
              <a:outerShdw blurRad="38100" dist="38100" dir="2700000" algn="tl">
                <a:srgbClr val="000000">
                  <a:alpha val="43137"/>
                </a:srgbClr>
              </a:outerShdw>
            </a:effectLst>
            <a:latin typeface="Franklin Gothic Book" panose="020B0503020102020204" pitchFamily="34" charset="0"/>
          </a:endParaRPr>
        </a:p>
      </dgm:t>
    </dgm:pt>
    <dgm:pt modelId="{FDED70CF-8541-423A-9128-09C6E427D7D4}" type="parTrans" cxnId="{87B9A649-04C0-4126-B52E-73D4511A74FB}">
      <dgm:prSet/>
      <dgm:spPr/>
      <dgm:t>
        <a:bodyPr/>
        <a:lstStyle/>
        <a:p>
          <a:endParaRPr lang="en-US"/>
        </a:p>
      </dgm:t>
    </dgm:pt>
    <dgm:pt modelId="{2756EE40-3045-4486-8618-2B8F3EB9F518}" type="sibTrans" cxnId="{87B9A649-04C0-4126-B52E-73D4511A74FB}">
      <dgm:prSet/>
      <dgm:spPr/>
      <dgm:t>
        <a:bodyPr/>
        <a:lstStyle/>
        <a:p>
          <a:endParaRPr lang="en-US"/>
        </a:p>
      </dgm:t>
    </dgm:pt>
    <dgm:pt modelId="{546229DE-2195-415A-BCC1-4A224B431FDF}">
      <dgm:prSet phldrT="[Text]" custT="1"/>
      <dgm:spPr>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glow rad="63500">
            <a:schemeClr val="bg1">
              <a:alpha val="40000"/>
            </a:schemeClr>
          </a:glow>
        </a:effectLst>
      </dgm:spPr>
      <dgm:t>
        <a:bodyPr/>
        <a:lstStyle/>
        <a:p>
          <a:pPr algn="l"/>
          <a:r>
            <a:rPr lang="en-US" sz="1200" dirty="0" smtClean="0">
              <a:solidFill>
                <a:schemeClr val="tx1"/>
              </a:solidFill>
              <a:latin typeface="Franklin Gothic Book" panose="020B0503020102020204" pitchFamily="34" charset="0"/>
            </a:rPr>
            <a:t>Congestion Mitigation and Air Quality (CMAQ) Improvement Program</a:t>
          </a:r>
          <a:endParaRPr lang="en-US" sz="1200" dirty="0">
            <a:solidFill>
              <a:schemeClr val="tx1"/>
            </a:solidFill>
            <a:latin typeface="Franklin Gothic Book" panose="020B0503020102020204" pitchFamily="34" charset="0"/>
          </a:endParaRPr>
        </a:p>
      </dgm:t>
    </dgm:pt>
    <dgm:pt modelId="{3262C2E9-826A-45E1-8BDF-D230BF6831B0}" type="parTrans" cxnId="{30970A65-FF31-4B30-B1AE-FA44908B2187}">
      <dgm:prSet/>
      <dgm:spPr/>
      <dgm:t>
        <a:bodyPr/>
        <a:lstStyle/>
        <a:p>
          <a:endParaRPr lang="en-US"/>
        </a:p>
      </dgm:t>
    </dgm:pt>
    <dgm:pt modelId="{707D0F90-3666-420F-9421-3B52C8B5689A}" type="sibTrans" cxnId="{30970A65-FF31-4B30-B1AE-FA44908B2187}">
      <dgm:prSet/>
      <dgm:spPr/>
      <dgm:t>
        <a:bodyPr/>
        <a:lstStyle/>
        <a:p>
          <a:endParaRPr lang="en-US"/>
        </a:p>
      </dgm:t>
    </dgm:pt>
    <dgm:pt modelId="{281AEFD8-9505-4E7C-8D32-D0E4F23F559B}">
      <dgm:prSet phldrT="[Text]" custT="1"/>
      <dgm:spPr>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glow rad="63500">
            <a:schemeClr val="bg1">
              <a:alpha val="40000"/>
            </a:schemeClr>
          </a:glow>
        </a:effectLst>
      </dgm:spPr>
      <dgm:t>
        <a:bodyPr/>
        <a:lstStyle/>
        <a:p>
          <a:pPr algn="l"/>
          <a:r>
            <a:rPr lang="en-US" sz="1200" b="0" i="0" dirty="0" smtClean="0">
              <a:solidFill>
                <a:schemeClr val="tx1"/>
              </a:solidFill>
              <a:latin typeface="Franklin Gothic Book" panose="020B0503020102020204" pitchFamily="34" charset="0"/>
            </a:rPr>
            <a:t>Surface Transportation Program (STP)</a:t>
          </a:r>
          <a:endParaRPr lang="en-US" sz="1300" dirty="0">
            <a:solidFill>
              <a:schemeClr val="tx1"/>
            </a:solidFill>
          </a:endParaRPr>
        </a:p>
      </dgm:t>
    </dgm:pt>
    <dgm:pt modelId="{A570057E-8193-4C12-87B9-55E973B10CDC}" type="parTrans" cxnId="{BD28207A-49DB-45D6-B584-443B9D1AE6C5}">
      <dgm:prSet/>
      <dgm:spPr/>
      <dgm:t>
        <a:bodyPr/>
        <a:lstStyle/>
        <a:p>
          <a:endParaRPr lang="en-US"/>
        </a:p>
      </dgm:t>
    </dgm:pt>
    <dgm:pt modelId="{0A6D9869-E34E-4AF6-9C85-A7059E7DC62E}" type="sibTrans" cxnId="{BD28207A-49DB-45D6-B584-443B9D1AE6C5}">
      <dgm:prSet/>
      <dgm:spPr/>
      <dgm:t>
        <a:bodyPr/>
        <a:lstStyle/>
        <a:p>
          <a:endParaRPr lang="en-US"/>
        </a:p>
      </dgm:t>
    </dgm:pt>
    <dgm:pt modelId="{C5D1986B-405C-4743-86B0-72A7D13487A8}">
      <dgm:prSet phldrT="[Text]" custT="1"/>
      <dgm:spPr>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glow rad="63500">
            <a:schemeClr val="bg1">
              <a:alpha val="40000"/>
            </a:schemeClr>
          </a:glow>
        </a:effectLst>
      </dgm:spPr>
      <dgm:t>
        <a:bodyPr/>
        <a:lstStyle/>
        <a:p>
          <a:pPr algn="l"/>
          <a:r>
            <a:rPr lang="en-US" sz="1200" b="0" i="0" dirty="0" smtClean="0">
              <a:solidFill>
                <a:schemeClr val="tx1"/>
              </a:solidFill>
              <a:latin typeface="Franklin Gothic Book" panose="020B0503020102020204" pitchFamily="34" charset="0"/>
            </a:rPr>
            <a:t>Transportation Alternatives Program (TAP)</a:t>
          </a:r>
          <a:endParaRPr lang="en-US" sz="1200" b="0" i="0" dirty="0">
            <a:solidFill>
              <a:schemeClr val="tx1"/>
            </a:solidFill>
            <a:latin typeface="Franklin Gothic Book" panose="020B0503020102020204" pitchFamily="34" charset="0"/>
          </a:endParaRPr>
        </a:p>
      </dgm:t>
    </dgm:pt>
    <dgm:pt modelId="{014C464E-02B4-413E-9665-41EF5C98485A}" type="parTrans" cxnId="{76FB314F-B8FA-4F29-8BC5-C384FED325B1}">
      <dgm:prSet/>
      <dgm:spPr/>
      <dgm:t>
        <a:bodyPr/>
        <a:lstStyle/>
        <a:p>
          <a:endParaRPr lang="en-US"/>
        </a:p>
      </dgm:t>
    </dgm:pt>
    <dgm:pt modelId="{33EB04B2-63CF-4420-A5C8-8DB105CFD1C9}" type="sibTrans" cxnId="{76FB314F-B8FA-4F29-8BC5-C384FED325B1}">
      <dgm:prSet/>
      <dgm:spPr/>
      <dgm:t>
        <a:bodyPr/>
        <a:lstStyle/>
        <a:p>
          <a:endParaRPr lang="en-US"/>
        </a:p>
      </dgm:t>
    </dgm:pt>
    <dgm:pt modelId="{52BB63AF-61BC-4B04-A263-41BA566EEBAE}">
      <dgm:prSet phldrT="[Text]" custT="1"/>
      <dgm:spPr>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glow rad="63500">
            <a:schemeClr val="bg1">
              <a:alpha val="40000"/>
            </a:schemeClr>
          </a:glow>
        </a:effectLst>
      </dgm:spPr>
      <dgm:t>
        <a:bodyPr/>
        <a:lstStyle/>
        <a:p>
          <a:pPr algn="l"/>
          <a:r>
            <a:rPr lang="en-US" sz="1200" b="0" i="0" dirty="0" smtClean="0">
              <a:solidFill>
                <a:schemeClr val="tx1"/>
              </a:solidFill>
              <a:latin typeface="Franklin Gothic Book" panose="020B0503020102020204" pitchFamily="34" charset="0"/>
            </a:rPr>
            <a:t>Other Discretionary Federal Funding Opportunities (ARRA, TIGER)</a:t>
          </a:r>
          <a:endParaRPr lang="en-US" sz="1200" b="0" i="0" dirty="0">
            <a:solidFill>
              <a:schemeClr val="tx1"/>
            </a:solidFill>
            <a:latin typeface="Franklin Gothic Book" panose="020B0503020102020204" pitchFamily="34" charset="0"/>
          </a:endParaRPr>
        </a:p>
      </dgm:t>
    </dgm:pt>
    <dgm:pt modelId="{CC85AD58-A8F3-40BD-B41B-558225810ABE}" type="parTrans" cxnId="{398E1361-13A1-4702-9CB9-326C01F37B0B}">
      <dgm:prSet/>
      <dgm:spPr/>
      <dgm:t>
        <a:bodyPr/>
        <a:lstStyle/>
        <a:p>
          <a:endParaRPr lang="en-US"/>
        </a:p>
      </dgm:t>
    </dgm:pt>
    <dgm:pt modelId="{6C87A921-ADAC-4FED-953B-DFF620090D7B}" type="sibTrans" cxnId="{398E1361-13A1-4702-9CB9-326C01F37B0B}">
      <dgm:prSet/>
      <dgm:spPr/>
      <dgm:t>
        <a:bodyPr/>
        <a:lstStyle/>
        <a:p>
          <a:endParaRPr lang="en-US"/>
        </a:p>
      </dgm:t>
    </dgm:pt>
    <dgm:pt modelId="{9ECE17A6-2591-4770-BCF3-E0B929E3C55F}" type="pres">
      <dgm:prSet presAssocID="{A8D3E757-5B7A-46BF-80C1-718608362598}" presName="diagram" presStyleCnt="0">
        <dgm:presLayoutVars>
          <dgm:chPref val="1"/>
          <dgm:dir/>
          <dgm:animOne val="branch"/>
          <dgm:animLvl val="lvl"/>
          <dgm:resizeHandles val="exact"/>
        </dgm:presLayoutVars>
      </dgm:prSet>
      <dgm:spPr/>
      <dgm:t>
        <a:bodyPr/>
        <a:lstStyle/>
        <a:p>
          <a:endParaRPr lang="en-US"/>
        </a:p>
      </dgm:t>
    </dgm:pt>
    <dgm:pt modelId="{0766EC86-17F9-4AA0-B1D7-755FF5F39298}" type="pres">
      <dgm:prSet presAssocID="{3D81A276-932B-45CE-B07C-A396924C8526}" presName="root1" presStyleCnt="0"/>
      <dgm:spPr/>
    </dgm:pt>
    <dgm:pt modelId="{C71CC077-3C8F-479F-8AF4-8DE7177C448A}" type="pres">
      <dgm:prSet presAssocID="{3D81A276-932B-45CE-B07C-A396924C8526}" presName="LevelOneTextNode" presStyleLbl="node0" presStyleIdx="0" presStyleCnt="1">
        <dgm:presLayoutVars>
          <dgm:chPref val="3"/>
        </dgm:presLayoutVars>
      </dgm:prSet>
      <dgm:spPr/>
      <dgm:t>
        <a:bodyPr/>
        <a:lstStyle/>
        <a:p>
          <a:endParaRPr lang="en-US"/>
        </a:p>
      </dgm:t>
    </dgm:pt>
    <dgm:pt modelId="{EFF74822-F6F5-4CAE-B7AE-4AA83B596D10}" type="pres">
      <dgm:prSet presAssocID="{3D81A276-932B-45CE-B07C-A396924C8526}" presName="level2hierChild" presStyleCnt="0"/>
      <dgm:spPr/>
    </dgm:pt>
    <dgm:pt modelId="{F4DF4411-E3B2-434F-805B-14CCC725D513}" type="pres">
      <dgm:prSet presAssocID="{3262C2E9-826A-45E1-8BDF-D230BF6831B0}" presName="conn2-1" presStyleLbl="parChTrans1D2" presStyleIdx="0" presStyleCnt="4"/>
      <dgm:spPr/>
      <dgm:t>
        <a:bodyPr/>
        <a:lstStyle/>
        <a:p>
          <a:endParaRPr lang="en-US"/>
        </a:p>
      </dgm:t>
    </dgm:pt>
    <dgm:pt modelId="{B3BAA830-E07A-48FD-8BFD-3725D85FAAEC}" type="pres">
      <dgm:prSet presAssocID="{3262C2E9-826A-45E1-8BDF-D230BF6831B0}" presName="connTx" presStyleLbl="parChTrans1D2" presStyleIdx="0" presStyleCnt="4"/>
      <dgm:spPr/>
      <dgm:t>
        <a:bodyPr/>
        <a:lstStyle/>
        <a:p>
          <a:endParaRPr lang="en-US"/>
        </a:p>
      </dgm:t>
    </dgm:pt>
    <dgm:pt modelId="{146AFD33-CF5C-4EB8-8CDC-6B03E499480D}" type="pres">
      <dgm:prSet presAssocID="{546229DE-2195-415A-BCC1-4A224B431FDF}" presName="root2" presStyleCnt="0"/>
      <dgm:spPr/>
    </dgm:pt>
    <dgm:pt modelId="{E35DD5C3-D843-4514-B622-AF492EB0173E}" type="pres">
      <dgm:prSet presAssocID="{546229DE-2195-415A-BCC1-4A224B431FDF}" presName="LevelTwoTextNode" presStyleLbl="node2" presStyleIdx="0" presStyleCnt="4">
        <dgm:presLayoutVars>
          <dgm:chPref val="3"/>
        </dgm:presLayoutVars>
      </dgm:prSet>
      <dgm:spPr/>
      <dgm:t>
        <a:bodyPr/>
        <a:lstStyle/>
        <a:p>
          <a:endParaRPr lang="en-US"/>
        </a:p>
      </dgm:t>
    </dgm:pt>
    <dgm:pt modelId="{F5FD346E-F0E9-4E3C-B9D2-5A6CADEBA614}" type="pres">
      <dgm:prSet presAssocID="{546229DE-2195-415A-BCC1-4A224B431FDF}" presName="level3hierChild" presStyleCnt="0"/>
      <dgm:spPr/>
    </dgm:pt>
    <dgm:pt modelId="{B270949B-4160-42E5-83F7-2FA7A52D8B43}" type="pres">
      <dgm:prSet presAssocID="{A570057E-8193-4C12-87B9-55E973B10CDC}" presName="conn2-1" presStyleLbl="parChTrans1D2" presStyleIdx="1" presStyleCnt="4"/>
      <dgm:spPr/>
      <dgm:t>
        <a:bodyPr/>
        <a:lstStyle/>
        <a:p>
          <a:endParaRPr lang="en-US"/>
        </a:p>
      </dgm:t>
    </dgm:pt>
    <dgm:pt modelId="{75A5D450-1186-417D-A65D-A2274515CA29}" type="pres">
      <dgm:prSet presAssocID="{A570057E-8193-4C12-87B9-55E973B10CDC}" presName="connTx" presStyleLbl="parChTrans1D2" presStyleIdx="1" presStyleCnt="4"/>
      <dgm:spPr/>
      <dgm:t>
        <a:bodyPr/>
        <a:lstStyle/>
        <a:p>
          <a:endParaRPr lang="en-US"/>
        </a:p>
      </dgm:t>
    </dgm:pt>
    <dgm:pt modelId="{94D92EEB-3815-4B46-84DC-A69E89A73682}" type="pres">
      <dgm:prSet presAssocID="{281AEFD8-9505-4E7C-8D32-D0E4F23F559B}" presName="root2" presStyleCnt="0"/>
      <dgm:spPr/>
    </dgm:pt>
    <dgm:pt modelId="{408980B1-3ECC-4472-8700-9539DDEBA48B}" type="pres">
      <dgm:prSet presAssocID="{281AEFD8-9505-4E7C-8D32-D0E4F23F559B}" presName="LevelTwoTextNode" presStyleLbl="node2" presStyleIdx="1" presStyleCnt="4">
        <dgm:presLayoutVars>
          <dgm:chPref val="3"/>
        </dgm:presLayoutVars>
      </dgm:prSet>
      <dgm:spPr/>
      <dgm:t>
        <a:bodyPr/>
        <a:lstStyle/>
        <a:p>
          <a:endParaRPr lang="en-US"/>
        </a:p>
      </dgm:t>
    </dgm:pt>
    <dgm:pt modelId="{5B826627-B7EF-4198-934E-7D2E047D499A}" type="pres">
      <dgm:prSet presAssocID="{281AEFD8-9505-4E7C-8D32-D0E4F23F559B}" presName="level3hierChild" presStyleCnt="0"/>
      <dgm:spPr/>
    </dgm:pt>
    <dgm:pt modelId="{E4B18C62-187C-4F99-857C-C4F2A813432F}" type="pres">
      <dgm:prSet presAssocID="{014C464E-02B4-413E-9665-41EF5C98485A}" presName="conn2-1" presStyleLbl="parChTrans1D2" presStyleIdx="2" presStyleCnt="4"/>
      <dgm:spPr/>
      <dgm:t>
        <a:bodyPr/>
        <a:lstStyle/>
        <a:p>
          <a:endParaRPr lang="en-US"/>
        </a:p>
      </dgm:t>
    </dgm:pt>
    <dgm:pt modelId="{892141B6-6B9B-4D6A-8CEA-280336B9161C}" type="pres">
      <dgm:prSet presAssocID="{014C464E-02B4-413E-9665-41EF5C98485A}" presName="connTx" presStyleLbl="parChTrans1D2" presStyleIdx="2" presStyleCnt="4"/>
      <dgm:spPr/>
      <dgm:t>
        <a:bodyPr/>
        <a:lstStyle/>
        <a:p>
          <a:endParaRPr lang="en-US"/>
        </a:p>
      </dgm:t>
    </dgm:pt>
    <dgm:pt modelId="{437C386F-4C33-4139-BA9F-F6ED12737DB8}" type="pres">
      <dgm:prSet presAssocID="{C5D1986B-405C-4743-86B0-72A7D13487A8}" presName="root2" presStyleCnt="0"/>
      <dgm:spPr/>
    </dgm:pt>
    <dgm:pt modelId="{383BD5AF-4F96-403B-A0B6-1619E6692863}" type="pres">
      <dgm:prSet presAssocID="{C5D1986B-405C-4743-86B0-72A7D13487A8}" presName="LevelTwoTextNode" presStyleLbl="node2" presStyleIdx="2" presStyleCnt="4">
        <dgm:presLayoutVars>
          <dgm:chPref val="3"/>
        </dgm:presLayoutVars>
      </dgm:prSet>
      <dgm:spPr/>
      <dgm:t>
        <a:bodyPr/>
        <a:lstStyle/>
        <a:p>
          <a:endParaRPr lang="en-US"/>
        </a:p>
      </dgm:t>
    </dgm:pt>
    <dgm:pt modelId="{DBB7FDCD-0AE7-46F3-BA66-29AB7832FCFA}" type="pres">
      <dgm:prSet presAssocID="{C5D1986B-405C-4743-86B0-72A7D13487A8}" presName="level3hierChild" presStyleCnt="0"/>
      <dgm:spPr/>
    </dgm:pt>
    <dgm:pt modelId="{23A6D84E-A182-456D-9CBA-520E9F185049}" type="pres">
      <dgm:prSet presAssocID="{CC85AD58-A8F3-40BD-B41B-558225810ABE}" presName="conn2-1" presStyleLbl="parChTrans1D2" presStyleIdx="3" presStyleCnt="4"/>
      <dgm:spPr/>
      <dgm:t>
        <a:bodyPr/>
        <a:lstStyle/>
        <a:p>
          <a:endParaRPr lang="en-US"/>
        </a:p>
      </dgm:t>
    </dgm:pt>
    <dgm:pt modelId="{5095EE2D-F8C8-4903-BBCB-F88E7C03B912}" type="pres">
      <dgm:prSet presAssocID="{CC85AD58-A8F3-40BD-B41B-558225810ABE}" presName="connTx" presStyleLbl="parChTrans1D2" presStyleIdx="3" presStyleCnt="4"/>
      <dgm:spPr/>
      <dgm:t>
        <a:bodyPr/>
        <a:lstStyle/>
        <a:p>
          <a:endParaRPr lang="en-US"/>
        </a:p>
      </dgm:t>
    </dgm:pt>
    <dgm:pt modelId="{42860359-CA5E-4F0B-A088-7997C39E1E52}" type="pres">
      <dgm:prSet presAssocID="{52BB63AF-61BC-4B04-A263-41BA566EEBAE}" presName="root2" presStyleCnt="0"/>
      <dgm:spPr/>
    </dgm:pt>
    <dgm:pt modelId="{C2AB0CD1-B9C5-415A-A33C-83C58816473C}" type="pres">
      <dgm:prSet presAssocID="{52BB63AF-61BC-4B04-A263-41BA566EEBAE}" presName="LevelTwoTextNode" presStyleLbl="node2" presStyleIdx="3" presStyleCnt="4">
        <dgm:presLayoutVars>
          <dgm:chPref val="3"/>
        </dgm:presLayoutVars>
      </dgm:prSet>
      <dgm:spPr/>
      <dgm:t>
        <a:bodyPr/>
        <a:lstStyle/>
        <a:p>
          <a:endParaRPr lang="en-US"/>
        </a:p>
      </dgm:t>
    </dgm:pt>
    <dgm:pt modelId="{4C582E8E-9878-425B-882D-BCFCAED0FD27}" type="pres">
      <dgm:prSet presAssocID="{52BB63AF-61BC-4B04-A263-41BA566EEBAE}" presName="level3hierChild" presStyleCnt="0"/>
      <dgm:spPr/>
    </dgm:pt>
  </dgm:ptLst>
  <dgm:cxnLst>
    <dgm:cxn modelId="{30957C1C-6C11-43C8-B3B7-C135B86A33BA}" type="presOf" srcId="{281AEFD8-9505-4E7C-8D32-D0E4F23F559B}" destId="{408980B1-3ECC-4472-8700-9539DDEBA48B}" srcOrd="0" destOrd="0" presId="urn:microsoft.com/office/officeart/2005/8/layout/hierarchy2"/>
    <dgm:cxn modelId="{30970A65-FF31-4B30-B1AE-FA44908B2187}" srcId="{3D81A276-932B-45CE-B07C-A396924C8526}" destId="{546229DE-2195-415A-BCC1-4A224B431FDF}" srcOrd="0" destOrd="0" parTransId="{3262C2E9-826A-45E1-8BDF-D230BF6831B0}" sibTransId="{707D0F90-3666-420F-9421-3B52C8B5689A}"/>
    <dgm:cxn modelId="{2FBC1AD5-4B6B-4736-9772-D0213C20C099}" type="presOf" srcId="{A570057E-8193-4C12-87B9-55E973B10CDC}" destId="{75A5D450-1186-417D-A65D-A2274515CA29}" srcOrd="1" destOrd="0" presId="urn:microsoft.com/office/officeart/2005/8/layout/hierarchy2"/>
    <dgm:cxn modelId="{9C939747-A47F-46F0-A7DD-B7949B1A49A0}" type="presOf" srcId="{3262C2E9-826A-45E1-8BDF-D230BF6831B0}" destId="{F4DF4411-E3B2-434F-805B-14CCC725D513}" srcOrd="0" destOrd="0" presId="urn:microsoft.com/office/officeart/2005/8/layout/hierarchy2"/>
    <dgm:cxn modelId="{E459A50D-56C2-4DCD-89AF-DBF5A1C6F8B4}" type="presOf" srcId="{CC85AD58-A8F3-40BD-B41B-558225810ABE}" destId="{23A6D84E-A182-456D-9CBA-520E9F185049}" srcOrd="0" destOrd="0" presId="urn:microsoft.com/office/officeart/2005/8/layout/hierarchy2"/>
    <dgm:cxn modelId="{B82CFD7D-0C80-44B9-B1AD-52380A4D317D}" type="presOf" srcId="{3D81A276-932B-45CE-B07C-A396924C8526}" destId="{C71CC077-3C8F-479F-8AF4-8DE7177C448A}" srcOrd="0" destOrd="0" presId="urn:microsoft.com/office/officeart/2005/8/layout/hierarchy2"/>
    <dgm:cxn modelId="{CDC2C8EF-B90C-4089-B388-8711122C030E}" type="presOf" srcId="{A570057E-8193-4C12-87B9-55E973B10CDC}" destId="{B270949B-4160-42E5-83F7-2FA7A52D8B43}" srcOrd="0" destOrd="0" presId="urn:microsoft.com/office/officeart/2005/8/layout/hierarchy2"/>
    <dgm:cxn modelId="{BD28207A-49DB-45D6-B584-443B9D1AE6C5}" srcId="{3D81A276-932B-45CE-B07C-A396924C8526}" destId="{281AEFD8-9505-4E7C-8D32-D0E4F23F559B}" srcOrd="1" destOrd="0" parTransId="{A570057E-8193-4C12-87B9-55E973B10CDC}" sibTransId="{0A6D9869-E34E-4AF6-9C85-A7059E7DC62E}"/>
    <dgm:cxn modelId="{C83139A3-F010-4530-A8C6-804BB4FBEF50}" type="presOf" srcId="{C5D1986B-405C-4743-86B0-72A7D13487A8}" destId="{383BD5AF-4F96-403B-A0B6-1619E6692863}" srcOrd="0" destOrd="0" presId="urn:microsoft.com/office/officeart/2005/8/layout/hierarchy2"/>
    <dgm:cxn modelId="{0DE663D6-7A04-49CC-82C6-0DCDEF2995F4}" type="presOf" srcId="{A8D3E757-5B7A-46BF-80C1-718608362598}" destId="{9ECE17A6-2591-4770-BCF3-E0B929E3C55F}" srcOrd="0" destOrd="0" presId="urn:microsoft.com/office/officeart/2005/8/layout/hierarchy2"/>
    <dgm:cxn modelId="{398E1361-13A1-4702-9CB9-326C01F37B0B}" srcId="{3D81A276-932B-45CE-B07C-A396924C8526}" destId="{52BB63AF-61BC-4B04-A263-41BA566EEBAE}" srcOrd="3" destOrd="0" parTransId="{CC85AD58-A8F3-40BD-B41B-558225810ABE}" sibTransId="{6C87A921-ADAC-4FED-953B-DFF620090D7B}"/>
    <dgm:cxn modelId="{4E471D17-CA4A-44E7-B763-C6B169BAD828}" type="presOf" srcId="{3262C2E9-826A-45E1-8BDF-D230BF6831B0}" destId="{B3BAA830-E07A-48FD-8BFD-3725D85FAAEC}" srcOrd="1" destOrd="0" presId="urn:microsoft.com/office/officeart/2005/8/layout/hierarchy2"/>
    <dgm:cxn modelId="{87B9A649-04C0-4126-B52E-73D4511A74FB}" srcId="{A8D3E757-5B7A-46BF-80C1-718608362598}" destId="{3D81A276-932B-45CE-B07C-A396924C8526}" srcOrd="0" destOrd="0" parTransId="{FDED70CF-8541-423A-9128-09C6E427D7D4}" sibTransId="{2756EE40-3045-4486-8618-2B8F3EB9F518}"/>
    <dgm:cxn modelId="{30CE99DB-7AA0-4FAD-AAC4-508A13B47FBD}" type="presOf" srcId="{52BB63AF-61BC-4B04-A263-41BA566EEBAE}" destId="{C2AB0CD1-B9C5-415A-A33C-83C58816473C}" srcOrd="0" destOrd="0" presId="urn:microsoft.com/office/officeart/2005/8/layout/hierarchy2"/>
    <dgm:cxn modelId="{403B372B-3852-4231-BBEA-2D633981F61B}" type="presOf" srcId="{546229DE-2195-415A-BCC1-4A224B431FDF}" destId="{E35DD5C3-D843-4514-B622-AF492EB0173E}" srcOrd="0" destOrd="0" presId="urn:microsoft.com/office/officeart/2005/8/layout/hierarchy2"/>
    <dgm:cxn modelId="{76FB314F-B8FA-4F29-8BC5-C384FED325B1}" srcId="{3D81A276-932B-45CE-B07C-A396924C8526}" destId="{C5D1986B-405C-4743-86B0-72A7D13487A8}" srcOrd="2" destOrd="0" parTransId="{014C464E-02B4-413E-9665-41EF5C98485A}" sibTransId="{33EB04B2-63CF-4420-A5C8-8DB105CFD1C9}"/>
    <dgm:cxn modelId="{FACED72F-72DC-44FC-AA57-EDD2595B289D}" type="presOf" srcId="{014C464E-02B4-413E-9665-41EF5C98485A}" destId="{E4B18C62-187C-4F99-857C-C4F2A813432F}" srcOrd="0" destOrd="0" presId="urn:microsoft.com/office/officeart/2005/8/layout/hierarchy2"/>
    <dgm:cxn modelId="{6D452EDB-CF49-4CD3-B357-9406E2EFC40A}" type="presOf" srcId="{014C464E-02B4-413E-9665-41EF5C98485A}" destId="{892141B6-6B9B-4D6A-8CEA-280336B9161C}" srcOrd="1" destOrd="0" presId="urn:microsoft.com/office/officeart/2005/8/layout/hierarchy2"/>
    <dgm:cxn modelId="{22CFF738-2E40-4F93-9CD9-7C7F74A0EA60}" type="presOf" srcId="{CC85AD58-A8F3-40BD-B41B-558225810ABE}" destId="{5095EE2D-F8C8-4903-BBCB-F88E7C03B912}" srcOrd="1" destOrd="0" presId="urn:microsoft.com/office/officeart/2005/8/layout/hierarchy2"/>
    <dgm:cxn modelId="{B4BD82C2-D576-473F-AAAC-D77CECD88FB3}" type="presParOf" srcId="{9ECE17A6-2591-4770-BCF3-E0B929E3C55F}" destId="{0766EC86-17F9-4AA0-B1D7-755FF5F39298}" srcOrd="0" destOrd="0" presId="urn:microsoft.com/office/officeart/2005/8/layout/hierarchy2"/>
    <dgm:cxn modelId="{5879C99E-C3C0-4F74-8DE1-20F6C679A69B}" type="presParOf" srcId="{0766EC86-17F9-4AA0-B1D7-755FF5F39298}" destId="{C71CC077-3C8F-479F-8AF4-8DE7177C448A}" srcOrd="0" destOrd="0" presId="urn:microsoft.com/office/officeart/2005/8/layout/hierarchy2"/>
    <dgm:cxn modelId="{CDA1E16C-668E-426C-B911-AC4F5F0DB1CB}" type="presParOf" srcId="{0766EC86-17F9-4AA0-B1D7-755FF5F39298}" destId="{EFF74822-F6F5-4CAE-B7AE-4AA83B596D10}" srcOrd="1" destOrd="0" presId="urn:microsoft.com/office/officeart/2005/8/layout/hierarchy2"/>
    <dgm:cxn modelId="{07946468-A76B-471C-864F-6B028AB24A8A}" type="presParOf" srcId="{EFF74822-F6F5-4CAE-B7AE-4AA83B596D10}" destId="{F4DF4411-E3B2-434F-805B-14CCC725D513}" srcOrd="0" destOrd="0" presId="urn:microsoft.com/office/officeart/2005/8/layout/hierarchy2"/>
    <dgm:cxn modelId="{E0092BB7-1489-4DCE-8C70-9D4A5764C67B}" type="presParOf" srcId="{F4DF4411-E3B2-434F-805B-14CCC725D513}" destId="{B3BAA830-E07A-48FD-8BFD-3725D85FAAEC}" srcOrd="0" destOrd="0" presId="urn:microsoft.com/office/officeart/2005/8/layout/hierarchy2"/>
    <dgm:cxn modelId="{F41A1809-D331-4A78-B8CE-1FD12C5B62C7}" type="presParOf" srcId="{EFF74822-F6F5-4CAE-B7AE-4AA83B596D10}" destId="{146AFD33-CF5C-4EB8-8CDC-6B03E499480D}" srcOrd="1" destOrd="0" presId="urn:microsoft.com/office/officeart/2005/8/layout/hierarchy2"/>
    <dgm:cxn modelId="{950B8AB0-F82B-4298-A3EE-7D2639231A23}" type="presParOf" srcId="{146AFD33-CF5C-4EB8-8CDC-6B03E499480D}" destId="{E35DD5C3-D843-4514-B622-AF492EB0173E}" srcOrd="0" destOrd="0" presId="urn:microsoft.com/office/officeart/2005/8/layout/hierarchy2"/>
    <dgm:cxn modelId="{193C3682-6898-48A2-ABF0-B068D1B04C69}" type="presParOf" srcId="{146AFD33-CF5C-4EB8-8CDC-6B03E499480D}" destId="{F5FD346E-F0E9-4E3C-B9D2-5A6CADEBA614}" srcOrd="1" destOrd="0" presId="urn:microsoft.com/office/officeart/2005/8/layout/hierarchy2"/>
    <dgm:cxn modelId="{D8F42761-F9D8-4C04-A4E3-383C1C54E98E}" type="presParOf" srcId="{EFF74822-F6F5-4CAE-B7AE-4AA83B596D10}" destId="{B270949B-4160-42E5-83F7-2FA7A52D8B43}" srcOrd="2" destOrd="0" presId="urn:microsoft.com/office/officeart/2005/8/layout/hierarchy2"/>
    <dgm:cxn modelId="{EBC3D875-E688-444C-9452-AF28BB885045}" type="presParOf" srcId="{B270949B-4160-42E5-83F7-2FA7A52D8B43}" destId="{75A5D450-1186-417D-A65D-A2274515CA29}" srcOrd="0" destOrd="0" presId="urn:microsoft.com/office/officeart/2005/8/layout/hierarchy2"/>
    <dgm:cxn modelId="{4DB2EBFC-B3A9-48F8-B499-9E5AAC437D48}" type="presParOf" srcId="{EFF74822-F6F5-4CAE-B7AE-4AA83B596D10}" destId="{94D92EEB-3815-4B46-84DC-A69E89A73682}" srcOrd="3" destOrd="0" presId="urn:microsoft.com/office/officeart/2005/8/layout/hierarchy2"/>
    <dgm:cxn modelId="{F9E1C30E-1FF5-4925-A465-E0E345E44B4B}" type="presParOf" srcId="{94D92EEB-3815-4B46-84DC-A69E89A73682}" destId="{408980B1-3ECC-4472-8700-9539DDEBA48B}" srcOrd="0" destOrd="0" presId="urn:microsoft.com/office/officeart/2005/8/layout/hierarchy2"/>
    <dgm:cxn modelId="{D156E030-F14A-428A-AF77-C7DCFB49D7D4}" type="presParOf" srcId="{94D92EEB-3815-4B46-84DC-A69E89A73682}" destId="{5B826627-B7EF-4198-934E-7D2E047D499A}" srcOrd="1" destOrd="0" presId="urn:microsoft.com/office/officeart/2005/8/layout/hierarchy2"/>
    <dgm:cxn modelId="{F0FB3B4B-1013-40D2-A7E4-42B0B5834466}" type="presParOf" srcId="{EFF74822-F6F5-4CAE-B7AE-4AA83B596D10}" destId="{E4B18C62-187C-4F99-857C-C4F2A813432F}" srcOrd="4" destOrd="0" presId="urn:microsoft.com/office/officeart/2005/8/layout/hierarchy2"/>
    <dgm:cxn modelId="{A7B91511-8D38-4FE6-9D1A-8193BF0B380D}" type="presParOf" srcId="{E4B18C62-187C-4F99-857C-C4F2A813432F}" destId="{892141B6-6B9B-4D6A-8CEA-280336B9161C}" srcOrd="0" destOrd="0" presId="urn:microsoft.com/office/officeart/2005/8/layout/hierarchy2"/>
    <dgm:cxn modelId="{0239BA71-51EC-426D-AF50-08BE4CB31C4F}" type="presParOf" srcId="{EFF74822-F6F5-4CAE-B7AE-4AA83B596D10}" destId="{437C386F-4C33-4139-BA9F-F6ED12737DB8}" srcOrd="5" destOrd="0" presId="urn:microsoft.com/office/officeart/2005/8/layout/hierarchy2"/>
    <dgm:cxn modelId="{660C3BBC-AF85-406F-A4FC-1C0F45E52C8A}" type="presParOf" srcId="{437C386F-4C33-4139-BA9F-F6ED12737DB8}" destId="{383BD5AF-4F96-403B-A0B6-1619E6692863}" srcOrd="0" destOrd="0" presId="urn:microsoft.com/office/officeart/2005/8/layout/hierarchy2"/>
    <dgm:cxn modelId="{A4CCFB63-D2DE-4D55-916F-5D4F562E192C}" type="presParOf" srcId="{437C386F-4C33-4139-BA9F-F6ED12737DB8}" destId="{DBB7FDCD-0AE7-46F3-BA66-29AB7832FCFA}" srcOrd="1" destOrd="0" presId="urn:microsoft.com/office/officeart/2005/8/layout/hierarchy2"/>
    <dgm:cxn modelId="{F5A7FCD1-AE19-4D29-9315-A67C63ABC616}" type="presParOf" srcId="{EFF74822-F6F5-4CAE-B7AE-4AA83B596D10}" destId="{23A6D84E-A182-456D-9CBA-520E9F185049}" srcOrd="6" destOrd="0" presId="urn:microsoft.com/office/officeart/2005/8/layout/hierarchy2"/>
    <dgm:cxn modelId="{9D94FBDF-CB9C-44CE-9E75-F38C96FB8B8B}" type="presParOf" srcId="{23A6D84E-A182-456D-9CBA-520E9F185049}" destId="{5095EE2D-F8C8-4903-BBCB-F88E7C03B912}" srcOrd="0" destOrd="0" presId="urn:microsoft.com/office/officeart/2005/8/layout/hierarchy2"/>
    <dgm:cxn modelId="{8679F992-6E6D-43ED-AE1F-2EA51B61C05E}" type="presParOf" srcId="{EFF74822-F6F5-4CAE-B7AE-4AA83B596D10}" destId="{42860359-CA5E-4F0B-A088-7997C39E1E52}" srcOrd="7" destOrd="0" presId="urn:microsoft.com/office/officeart/2005/8/layout/hierarchy2"/>
    <dgm:cxn modelId="{AA44D3D4-429C-40A5-9457-696D003FAF9F}" type="presParOf" srcId="{42860359-CA5E-4F0B-A088-7997C39E1E52}" destId="{C2AB0CD1-B9C5-415A-A33C-83C58816473C}" srcOrd="0" destOrd="0" presId="urn:microsoft.com/office/officeart/2005/8/layout/hierarchy2"/>
    <dgm:cxn modelId="{31812E48-B3E5-42E1-B991-883CDBD3C492}" type="presParOf" srcId="{42860359-CA5E-4F0B-A088-7997C39E1E52}" destId="{4C582E8E-9878-425B-882D-BCFCAED0FD2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D3E757-5B7A-46BF-80C1-71860836259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81A276-932B-45CE-B07C-A396924C8526}">
      <dgm:prSet phldrT="[Text]" custT="1"/>
      <dgm:spPr>
        <a:solidFill>
          <a:schemeClr val="tx2"/>
        </a:solidFill>
        <a:effectLst>
          <a:glow rad="63500">
            <a:schemeClr val="bg1">
              <a:alpha val="40000"/>
            </a:schemeClr>
          </a:glow>
        </a:effectLst>
      </dgm:spPr>
      <dgm:t>
        <a:bodyPr/>
        <a:lstStyle/>
        <a:p>
          <a:r>
            <a:rPr lang="en-US" sz="3200" b="1" dirty="0" smtClean="0">
              <a:effectLst>
                <a:outerShdw blurRad="38100" dist="38100" dir="2700000" algn="tl">
                  <a:srgbClr val="000000">
                    <a:alpha val="43137"/>
                  </a:srgbClr>
                </a:outerShdw>
              </a:effectLst>
              <a:latin typeface="Franklin Gothic Book" panose="020B0503020102020204" pitchFamily="34" charset="0"/>
            </a:rPr>
            <a:t>State</a:t>
          </a:r>
          <a:endParaRPr lang="en-US" sz="3200" b="1" dirty="0">
            <a:effectLst>
              <a:outerShdw blurRad="38100" dist="38100" dir="2700000" algn="tl">
                <a:srgbClr val="000000">
                  <a:alpha val="43137"/>
                </a:srgbClr>
              </a:outerShdw>
            </a:effectLst>
            <a:latin typeface="Franklin Gothic Book" panose="020B0503020102020204" pitchFamily="34" charset="0"/>
          </a:endParaRPr>
        </a:p>
      </dgm:t>
    </dgm:pt>
    <dgm:pt modelId="{FDED70CF-8541-423A-9128-09C6E427D7D4}" type="parTrans" cxnId="{87B9A649-04C0-4126-B52E-73D4511A74FB}">
      <dgm:prSet/>
      <dgm:spPr/>
      <dgm:t>
        <a:bodyPr/>
        <a:lstStyle/>
        <a:p>
          <a:endParaRPr lang="en-US"/>
        </a:p>
      </dgm:t>
    </dgm:pt>
    <dgm:pt modelId="{2756EE40-3045-4486-8618-2B8F3EB9F518}" type="sibTrans" cxnId="{87B9A649-04C0-4126-B52E-73D4511A74FB}">
      <dgm:prSet/>
      <dgm:spPr/>
      <dgm:t>
        <a:bodyPr/>
        <a:lstStyle/>
        <a:p>
          <a:endParaRPr lang="en-US"/>
        </a:p>
      </dgm:t>
    </dgm:pt>
    <dgm:pt modelId="{546229DE-2195-415A-BCC1-4A224B431FDF}">
      <dgm:prSet phldrT="[Text]" custT="1"/>
      <dgm:spPr>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glow rad="63500">
            <a:schemeClr val="bg1">
              <a:alpha val="40000"/>
            </a:schemeClr>
          </a:glow>
        </a:effectLst>
      </dgm:spPr>
      <dgm:t>
        <a:bodyPr/>
        <a:lstStyle/>
        <a:p>
          <a:pPr algn="ctr"/>
          <a:r>
            <a:rPr lang="en-US" sz="1200" dirty="0" smtClean="0">
              <a:solidFill>
                <a:schemeClr val="tx1"/>
              </a:solidFill>
              <a:latin typeface="Franklin Gothic Book" panose="020B0503020102020204" pitchFamily="34" charset="0"/>
            </a:rPr>
            <a:t>Proposition 1 Funding</a:t>
          </a:r>
          <a:endParaRPr lang="en-US" sz="1200" dirty="0">
            <a:solidFill>
              <a:schemeClr val="tx1"/>
            </a:solidFill>
            <a:latin typeface="Franklin Gothic Book" panose="020B0503020102020204" pitchFamily="34" charset="0"/>
          </a:endParaRPr>
        </a:p>
      </dgm:t>
    </dgm:pt>
    <dgm:pt modelId="{3262C2E9-826A-45E1-8BDF-D230BF6831B0}" type="parTrans" cxnId="{30970A65-FF31-4B30-B1AE-FA44908B2187}">
      <dgm:prSet/>
      <dgm:spPr/>
      <dgm:t>
        <a:bodyPr/>
        <a:lstStyle/>
        <a:p>
          <a:endParaRPr lang="en-US"/>
        </a:p>
      </dgm:t>
    </dgm:pt>
    <dgm:pt modelId="{707D0F90-3666-420F-9421-3B52C8B5689A}" type="sibTrans" cxnId="{30970A65-FF31-4B30-B1AE-FA44908B2187}">
      <dgm:prSet/>
      <dgm:spPr/>
      <dgm:t>
        <a:bodyPr/>
        <a:lstStyle/>
        <a:p>
          <a:endParaRPr lang="en-US"/>
        </a:p>
      </dgm:t>
    </dgm:pt>
    <dgm:pt modelId="{281AEFD8-9505-4E7C-8D32-D0E4F23F559B}">
      <dgm:prSet phldrT="[Text]" custT="1"/>
      <dgm:spPr>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glow rad="63500">
            <a:schemeClr val="bg1">
              <a:alpha val="40000"/>
            </a:schemeClr>
          </a:glow>
        </a:effectLst>
      </dgm:spPr>
      <dgm:t>
        <a:bodyPr/>
        <a:lstStyle/>
        <a:p>
          <a:pPr algn="ctr"/>
          <a:r>
            <a:rPr lang="en-US" sz="1200" b="0" i="0" dirty="0" smtClean="0">
              <a:solidFill>
                <a:schemeClr val="tx1"/>
              </a:solidFill>
              <a:latin typeface="Franklin Gothic Book" panose="020B0503020102020204" pitchFamily="34" charset="0"/>
            </a:rPr>
            <a:t>Proposition 7 Funding</a:t>
          </a:r>
          <a:endParaRPr lang="en-US" sz="1300" dirty="0">
            <a:solidFill>
              <a:schemeClr val="tx1"/>
            </a:solidFill>
          </a:endParaRPr>
        </a:p>
      </dgm:t>
    </dgm:pt>
    <dgm:pt modelId="{A570057E-8193-4C12-87B9-55E973B10CDC}" type="parTrans" cxnId="{BD28207A-49DB-45D6-B584-443B9D1AE6C5}">
      <dgm:prSet/>
      <dgm:spPr/>
      <dgm:t>
        <a:bodyPr/>
        <a:lstStyle/>
        <a:p>
          <a:endParaRPr lang="en-US"/>
        </a:p>
      </dgm:t>
    </dgm:pt>
    <dgm:pt modelId="{0A6D9869-E34E-4AF6-9C85-A7059E7DC62E}" type="sibTrans" cxnId="{BD28207A-49DB-45D6-B584-443B9D1AE6C5}">
      <dgm:prSet/>
      <dgm:spPr/>
      <dgm:t>
        <a:bodyPr/>
        <a:lstStyle/>
        <a:p>
          <a:endParaRPr lang="en-US"/>
        </a:p>
      </dgm:t>
    </dgm:pt>
    <dgm:pt modelId="{768ED0BF-11F7-4D81-BF56-A9C124AD73A7}" type="pres">
      <dgm:prSet presAssocID="{A8D3E757-5B7A-46BF-80C1-718608362598}" presName="diagram" presStyleCnt="0">
        <dgm:presLayoutVars>
          <dgm:chPref val="1"/>
          <dgm:dir/>
          <dgm:animOne val="branch"/>
          <dgm:animLvl val="lvl"/>
          <dgm:resizeHandles val="exact"/>
        </dgm:presLayoutVars>
      </dgm:prSet>
      <dgm:spPr/>
      <dgm:t>
        <a:bodyPr/>
        <a:lstStyle/>
        <a:p>
          <a:endParaRPr lang="en-US"/>
        </a:p>
      </dgm:t>
    </dgm:pt>
    <dgm:pt modelId="{28EE2D32-0789-4DF9-BE03-14029B4CBF7C}" type="pres">
      <dgm:prSet presAssocID="{3D81A276-932B-45CE-B07C-A396924C8526}" presName="root1" presStyleCnt="0"/>
      <dgm:spPr/>
    </dgm:pt>
    <dgm:pt modelId="{16B12FF0-D7D0-4C4C-BEC1-E6BC343832AC}" type="pres">
      <dgm:prSet presAssocID="{3D81A276-932B-45CE-B07C-A396924C8526}" presName="LevelOneTextNode" presStyleLbl="node0" presStyleIdx="0" presStyleCnt="1" custScaleX="94321" custScaleY="113670">
        <dgm:presLayoutVars>
          <dgm:chPref val="3"/>
        </dgm:presLayoutVars>
      </dgm:prSet>
      <dgm:spPr/>
      <dgm:t>
        <a:bodyPr/>
        <a:lstStyle/>
        <a:p>
          <a:endParaRPr lang="en-US"/>
        </a:p>
      </dgm:t>
    </dgm:pt>
    <dgm:pt modelId="{1528ACFF-D53A-425E-94E0-415636EE3141}" type="pres">
      <dgm:prSet presAssocID="{3D81A276-932B-45CE-B07C-A396924C8526}" presName="level2hierChild" presStyleCnt="0"/>
      <dgm:spPr/>
    </dgm:pt>
    <dgm:pt modelId="{FBABC6FB-978E-4AF0-B5C0-C6DCE8DD54BA}" type="pres">
      <dgm:prSet presAssocID="{3262C2E9-826A-45E1-8BDF-D230BF6831B0}" presName="conn2-1" presStyleLbl="parChTrans1D2" presStyleIdx="0" presStyleCnt="2"/>
      <dgm:spPr/>
      <dgm:t>
        <a:bodyPr/>
        <a:lstStyle/>
        <a:p>
          <a:endParaRPr lang="en-US"/>
        </a:p>
      </dgm:t>
    </dgm:pt>
    <dgm:pt modelId="{E03A3F5A-B817-4A04-8A64-DB63E5A402C2}" type="pres">
      <dgm:prSet presAssocID="{3262C2E9-826A-45E1-8BDF-D230BF6831B0}" presName="connTx" presStyleLbl="parChTrans1D2" presStyleIdx="0" presStyleCnt="2"/>
      <dgm:spPr/>
      <dgm:t>
        <a:bodyPr/>
        <a:lstStyle/>
        <a:p>
          <a:endParaRPr lang="en-US"/>
        </a:p>
      </dgm:t>
    </dgm:pt>
    <dgm:pt modelId="{9D040FAB-5B70-42A1-B198-B9D9DD03C319}" type="pres">
      <dgm:prSet presAssocID="{546229DE-2195-415A-BCC1-4A224B431FDF}" presName="root2" presStyleCnt="0"/>
      <dgm:spPr/>
    </dgm:pt>
    <dgm:pt modelId="{1AC0F2AC-9174-4913-8B72-EA144FD2E37B}" type="pres">
      <dgm:prSet presAssocID="{546229DE-2195-415A-BCC1-4A224B431FDF}" presName="LevelTwoTextNode" presStyleLbl="node2" presStyleIdx="0" presStyleCnt="2">
        <dgm:presLayoutVars>
          <dgm:chPref val="3"/>
        </dgm:presLayoutVars>
      </dgm:prSet>
      <dgm:spPr/>
      <dgm:t>
        <a:bodyPr/>
        <a:lstStyle/>
        <a:p>
          <a:endParaRPr lang="en-US"/>
        </a:p>
      </dgm:t>
    </dgm:pt>
    <dgm:pt modelId="{E393A4DB-F983-44D7-84B4-BD8F61A73BED}" type="pres">
      <dgm:prSet presAssocID="{546229DE-2195-415A-BCC1-4A224B431FDF}" presName="level3hierChild" presStyleCnt="0"/>
      <dgm:spPr/>
    </dgm:pt>
    <dgm:pt modelId="{CBDDAAE0-E9B5-4D41-82AB-4D03C27A078C}" type="pres">
      <dgm:prSet presAssocID="{A570057E-8193-4C12-87B9-55E973B10CDC}" presName="conn2-1" presStyleLbl="parChTrans1D2" presStyleIdx="1" presStyleCnt="2"/>
      <dgm:spPr/>
      <dgm:t>
        <a:bodyPr/>
        <a:lstStyle/>
        <a:p>
          <a:endParaRPr lang="en-US"/>
        </a:p>
      </dgm:t>
    </dgm:pt>
    <dgm:pt modelId="{0805F337-0BBB-412A-A5F7-C05CEB0027DE}" type="pres">
      <dgm:prSet presAssocID="{A570057E-8193-4C12-87B9-55E973B10CDC}" presName="connTx" presStyleLbl="parChTrans1D2" presStyleIdx="1" presStyleCnt="2"/>
      <dgm:spPr/>
      <dgm:t>
        <a:bodyPr/>
        <a:lstStyle/>
        <a:p>
          <a:endParaRPr lang="en-US"/>
        </a:p>
      </dgm:t>
    </dgm:pt>
    <dgm:pt modelId="{54731D91-A289-4AA3-A57C-AC3E45F653CF}" type="pres">
      <dgm:prSet presAssocID="{281AEFD8-9505-4E7C-8D32-D0E4F23F559B}" presName="root2" presStyleCnt="0"/>
      <dgm:spPr/>
    </dgm:pt>
    <dgm:pt modelId="{71627A87-73B5-4890-A8EC-0CC7378A066C}" type="pres">
      <dgm:prSet presAssocID="{281AEFD8-9505-4E7C-8D32-D0E4F23F559B}" presName="LevelTwoTextNode" presStyleLbl="node2" presStyleIdx="1" presStyleCnt="2">
        <dgm:presLayoutVars>
          <dgm:chPref val="3"/>
        </dgm:presLayoutVars>
      </dgm:prSet>
      <dgm:spPr/>
      <dgm:t>
        <a:bodyPr/>
        <a:lstStyle/>
        <a:p>
          <a:endParaRPr lang="en-US"/>
        </a:p>
      </dgm:t>
    </dgm:pt>
    <dgm:pt modelId="{9849F8BD-8B80-4456-B6BB-2A02F6058376}" type="pres">
      <dgm:prSet presAssocID="{281AEFD8-9505-4E7C-8D32-D0E4F23F559B}" presName="level3hierChild" presStyleCnt="0"/>
      <dgm:spPr/>
    </dgm:pt>
  </dgm:ptLst>
  <dgm:cxnLst>
    <dgm:cxn modelId="{AD796CD3-718E-4F82-906C-4E06ED522DFA}" type="presOf" srcId="{546229DE-2195-415A-BCC1-4A224B431FDF}" destId="{1AC0F2AC-9174-4913-8B72-EA144FD2E37B}" srcOrd="0" destOrd="0" presId="urn:microsoft.com/office/officeart/2005/8/layout/hierarchy2"/>
    <dgm:cxn modelId="{87B9A649-04C0-4126-B52E-73D4511A74FB}" srcId="{A8D3E757-5B7A-46BF-80C1-718608362598}" destId="{3D81A276-932B-45CE-B07C-A396924C8526}" srcOrd="0" destOrd="0" parTransId="{FDED70CF-8541-423A-9128-09C6E427D7D4}" sibTransId="{2756EE40-3045-4486-8618-2B8F3EB9F518}"/>
    <dgm:cxn modelId="{B74B80ED-3343-4B61-959F-226A414FE970}" type="presOf" srcId="{A570057E-8193-4C12-87B9-55E973B10CDC}" destId="{CBDDAAE0-E9B5-4D41-82AB-4D03C27A078C}" srcOrd="0" destOrd="0" presId="urn:microsoft.com/office/officeart/2005/8/layout/hierarchy2"/>
    <dgm:cxn modelId="{50F48472-9191-496E-A9B3-5DA562A5BF2D}" type="presOf" srcId="{3262C2E9-826A-45E1-8BDF-D230BF6831B0}" destId="{FBABC6FB-978E-4AF0-B5C0-C6DCE8DD54BA}" srcOrd="0" destOrd="0" presId="urn:microsoft.com/office/officeart/2005/8/layout/hierarchy2"/>
    <dgm:cxn modelId="{BD28207A-49DB-45D6-B584-443B9D1AE6C5}" srcId="{3D81A276-932B-45CE-B07C-A396924C8526}" destId="{281AEFD8-9505-4E7C-8D32-D0E4F23F559B}" srcOrd="1" destOrd="0" parTransId="{A570057E-8193-4C12-87B9-55E973B10CDC}" sibTransId="{0A6D9869-E34E-4AF6-9C85-A7059E7DC62E}"/>
    <dgm:cxn modelId="{C02BCBA1-2F70-436C-AC0C-A56BB0183069}" type="presOf" srcId="{3D81A276-932B-45CE-B07C-A396924C8526}" destId="{16B12FF0-D7D0-4C4C-BEC1-E6BC343832AC}" srcOrd="0" destOrd="0" presId="urn:microsoft.com/office/officeart/2005/8/layout/hierarchy2"/>
    <dgm:cxn modelId="{CB614180-3814-4D79-886B-190BCFD7C36C}" type="presOf" srcId="{281AEFD8-9505-4E7C-8D32-D0E4F23F559B}" destId="{71627A87-73B5-4890-A8EC-0CC7378A066C}" srcOrd="0" destOrd="0" presId="urn:microsoft.com/office/officeart/2005/8/layout/hierarchy2"/>
    <dgm:cxn modelId="{D36654A2-B940-45EC-AAC6-0D91359EA872}" type="presOf" srcId="{3262C2E9-826A-45E1-8BDF-D230BF6831B0}" destId="{E03A3F5A-B817-4A04-8A64-DB63E5A402C2}" srcOrd="1" destOrd="0" presId="urn:microsoft.com/office/officeart/2005/8/layout/hierarchy2"/>
    <dgm:cxn modelId="{136C8B7C-422C-4F78-B2F9-7B4251A81531}" type="presOf" srcId="{A570057E-8193-4C12-87B9-55E973B10CDC}" destId="{0805F337-0BBB-412A-A5F7-C05CEB0027DE}" srcOrd="1" destOrd="0" presId="urn:microsoft.com/office/officeart/2005/8/layout/hierarchy2"/>
    <dgm:cxn modelId="{B0FE16D9-74F3-40B1-BDC3-D5CA0108D7D0}" type="presOf" srcId="{A8D3E757-5B7A-46BF-80C1-718608362598}" destId="{768ED0BF-11F7-4D81-BF56-A9C124AD73A7}" srcOrd="0" destOrd="0" presId="urn:microsoft.com/office/officeart/2005/8/layout/hierarchy2"/>
    <dgm:cxn modelId="{30970A65-FF31-4B30-B1AE-FA44908B2187}" srcId="{3D81A276-932B-45CE-B07C-A396924C8526}" destId="{546229DE-2195-415A-BCC1-4A224B431FDF}" srcOrd="0" destOrd="0" parTransId="{3262C2E9-826A-45E1-8BDF-D230BF6831B0}" sibTransId="{707D0F90-3666-420F-9421-3B52C8B5689A}"/>
    <dgm:cxn modelId="{A6C0A6F7-C5E6-4B19-A856-15C7093302E9}" type="presParOf" srcId="{768ED0BF-11F7-4D81-BF56-A9C124AD73A7}" destId="{28EE2D32-0789-4DF9-BE03-14029B4CBF7C}" srcOrd="0" destOrd="0" presId="urn:microsoft.com/office/officeart/2005/8/layout/hierarchy2"/>
    <dgm:cxn modelId="{B0BF0349-D761-45D4-8947-4756E1815251}" type="presParOf" srcId="{28EE2D32-0789-4DF9-BE03-14029B4CBF7C}" destId="{16B12FF0-D7D0-4C4C-BEC1-E6BC343832AC}" srcOrd="0" destOrd="0" presId="urn:microsoft.com/office/officeart/2005/8/layout/hierarchy2"/>
    <dgm:cxn modelId="{2CABF715-3F78-4BFA-8C48-B1E4B1591201}" type="presParOf" srcId="{28EE2D32-0789-4DF9-BE03-14029B4CBF7C}" destId="{1528ACFF-D53A-425E-94E0-415636EE3141}" srcOrd="1" destOrd="0" presId="urn:microsoft.com/office/officeart/2005/8/layout/hierarchy2"/>
    <dgm:cxn modelId="{090DD5BF-BF11-4339-AA8B-019F67366F37}" type="presParOf" srcId="{1528ACFF-D53A-425E-94E0-415636EE3141}" destId="{FBABC6FB-978E-4AF0-B5C0-C6DCE8DD54BA}" srcOrd="0" destOrd="0" presId="urn:microsoft.com/office/officeart/2005/8/layout/hierarchy2"/>
    <dgm:cxn modelId="{80E9EBA4-1636-44E1-87DD-98FE180ED63C}" type="presParOf" srcId="{FBABC6FB-978E-4AF0-B5C0-C6DCE8DD54BA}" destId="{E03A3F5A-B817-4A04-8A64-DB63E5A402C2}" srcOrd="0" destOrd="0" presId="urn:microsoft.com/office/officeart/2005/8/layout/hierarchy2"/>
    <dgm:cxn modelId="{1B85CD3F-9051-4A04-AE72-6EF9EB3E691E}" type="presParOf" srcId="{1528ACFF-D53A-425E-94E0-415636EE3141}" destId="{9D040FAB-5B70-42A1-B198-B9D9DD03C319}" srcOrd="1" destOrd="0" presId="urn:microsoft.com/office/officeart/2005/8/layout/hierarchy2"/>
    <dgm:cxn modelId="{8E543A61-854F-4629-B6E0-AB095C545BA7}" type="presParOf" srcId="{9D040FAB-5B70-42A1-B198-B9D9DD03C319}" destId="{1AC0F2AC-9174-4913-8B72-EA144FD2E37B}" srcOrd="0" destOrd="0" presId="urn:microsoft.com/office/officeart/2005/8/layout/hierarchy2"/>
    <dgm:cxn modelId="{15FDB54A-C181-4C13-ABAB-B1794C64F273}" type="presParOf" srcId="{9D040FAB-5B70-42A1-B198-B9D9DD03C319}" destId="{E393A4DB-F983-44D7-84B4-BD8F61A73BED}" srcOrd="1" destOrd="0" presId="urn:microsoft.com/office/officeart/2005/8/layout/hierarchy2"/>
    <dgm:cxn modelId="{415214A3-29BC-43D4-A1E9-DEEF8D5D168A}" type="presParOf" srcId="{1528ACFF-D53A-425E-94E0-415636EE3141}" destId="{CBDDAAE0-E9B5-4D41-82AB-4D03C27A078C}" srcOrd="2" destOrd="0" presId="urn:microsoft.com/office/officeart/2005/8/layout/hierarchy2"/>
    <dgm:cxn modelId="{8CCB93D8-B793-411F-ADBA-416FB0105408}" type="presParOf" srcId="{CBDDAAE0-E9B5-4D41-82AB-4D03C27A078C}" destId="{0805F337-0BBB-412A-A5F7-C05CEB0027DE}" srcOrd="0" destOrd="0" presId="urn:microsoft.com/office/officeart/2005/8/layout/hierarchy2"/>
    <dgm:cxn modelId="{C8AA3E70-87DF-4189-88A7-5828A921450A}" type="presParOf" srcId="{1528ACFF-D53A-425E-94E0-415636EE3141}" destId="{54731D91-A289-4AA3-A57C-AC3E45F653CF}" srcOrd="3" destOrd="0" presId="urn:microsoft.com/office/officeart/2005/8/layout/hierarchy2"/>
    <dgm:cxn modelId="{392591E7-231D-442E-B06F-563748EBC2C9}" type="presParOf" srcId="{54731D91-A289-4AA3-A57C-AC3E45F653CF}" destId="{71627A87-73B5-4890-A8EC-0CC7378A066C}" srcOrd="0" destOrd="0" presId="urn:microsoft.com/office/officeart/2005/8/layout/hierarchy2"/>
    <dgm:cxn modelId="{9574BC28-2D1D-47A6-A6D4-1BD32F4F03A2}" type="presParOf" srcId="{54731D91-A289-4AA3-A57C-AC3E45F653CF}" destId="{9849F8BD-8B80-4456-B6BB-2A02F6058376}"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C6BE0-3592-4227-AC91-EE8700B24549}" type="doc">
      <dgm:prSet loTypeId="urn:microsoft.com/office/officeart/2005/8/layout/hProcess9" loCatId="process" qsTypeId="urn:microsoft.com/office/officeart/2005/8/quickstyle/simple4" qsCatId="simple" csTypeId="urn:microsoft.com/office/officeart/2005/8/colors/accent1_3" csCatId="accent1" phldr="1"/>
      <dgm:spPr/>
    </dgm:pt>
    <dgm:pt modelId="{C55C6668-258C-4B7F-9891-3E66F2D000EE}">
      <dgm:prSet phldrT="[Text]" custT="1"/>
      <dgm:spPr/>
      <dgm:t>
        <a:bodyPr/>
        <a:lstStyle/>
        <a:p>
          <a:pPr algn="ctr"/>
          <a:r>
            <a:rPr lang="en-US" sz="1400" b="1" dirty="0" smtClean="0">
              <a:latin typeface="Franklin Gothic Book" panose="020B0503020102020204" pitchFamily="34" charset="0"/>
            </a:rPr>
            <a:t>Safety</a:t>
          </a:r>
          <a:r>
            <a:rPr lang="en-US" sz="1100" b="1" dirty="0" smtClean="0">
              <a:latin typeface="Franklin Gothic Book" panose="020B0503020102020204" pitchFamily="34" charset="0"/>
            </a:rPr>
            <a:t> </a:t>
          </a:r>
          <a:endParaRPr lang="en-US" sz="1100" b="1" dirty="0">
            <a:latin typeface="Franklin Gothic Book" panose="020B0503020102020204" pitchFamily="34" charset="0"/>
          </a:endParaRPr>
        </a:p>
      </dgm:t>
    </dgm:pt>
    <dgm:pt modelId="{81D7BFC1-4507-477E-ADC6-246424E3F2CE}" type="parTrans" cxnId="{A453F7F3-438E-4C38-B7E3-BD7B06FC50CC}">
      <dgm:prSet/>
      <dgm:spPr/>
      <dgm:t>
        <a:bodyPr/>
        <a:lstStyle/>
        <a:p>
          <a:endParaRPr lang="en-US"/>
        </a:p>
      </dgm:t>
    </dgm:pt>
    <dgm:pt modelId="{C4F04E62-2901-4222-AFCC-BD2D9CC8A0E2}" type="sibTrans" cxnId="{A453F7F3-438E-4C38-B7E3-BD7B06FC50CC}">
      <dgm:prSet/>
      <dgm:spPr/>
      <dgm:t>
        <a:bodyPr/>
        <a:lstStyle/>
        <a:p>
          <a:endParaRPr lang="en-US"/>
        </a:p>
      </dgm:t>
    </dgm:pt>
    <dgm:pt modelId="{0DFE1B08-C374-4FE6-B3EA-A8208EC5324C}">
      <dgm:prSet phldrT="[Text]" custT="1"/>
      <dgm:spPr/>
      <dgm:t>
        <a:bodyPr/>
        <a:lstStyle/>
        <a:p>
          <a:pPr algn="ctr"/>
          <a:r>
            <a:rPr lang="en-US" sz="1400" b="1" dirty="0" smtClean="0">
              <a:latin typeface="Franklin Gothic Book" panose="020B0503020102020204" pitchFamily="34" charset="0"/>
            </a:rPr>
            <a:t>Access management</a:t>
          </a:r>
          <a:endParaRPr lang="en-US" sz="1400" b="1" dirty="0">
            <a:latin typeface="Franklin Gothic Book" panose="020B0503020102020204" pitchFamily="34" charset="0"/>
          </a:endParaRPr>
        </a:p>
      </dgm:t>
    </dgm:pt>
    <dgm:pt modelId="{A2D31C08-B574-487E-8468-BBCF45B45EDA}" type="parTrans" cxnId="{C7F414ED-52B8-4D4B-9BE3-9D303336B25A}">
      <dgm:prSet/>
      <dgm:spPr/>
      <dgm:t>
        <a:bodyPr/>
        <a:lstStyle/>
        <a:p>
          <a:endParaRPr lang="en-US"/>
        </a:p>
      </dgm:t>
    </dgm:pt>
    <dgm:pt modelId="{E55EF5E8-97EB-4300-A231-91D920EA3D23}" type="sibTrans" cxnId="{C7F414ED-52B8-4D4B-9BE3-9D303336B25A}">
      <dgm:prSet/>
      <dgm:spPr/>
      <dgm:t>
        <a:bodyPr/>
        <a:lstStyle/>
        <a:p>
          <a:endParaRPr lang="en-US"/>
        </a:p>
      </dgm:t>
    </dgm:pt>
    <dgm:pt modelId="{53934D27-95FE-420D-B2B0-97D3C89F0C3F}">
      <dgm:prSet phldrT="[Text]"/>
      <dgm:spPr/>
      <dgm:t>
        <a:bodyPr/>
        <a:lstStyle/>
        <a:p>
          <a:pPr algn="ctr"/>
          <a:r>
            <a:rPr lang="en-US" b="1" dirty="0" smtClean="0">
              <a:latin typeface="Franklin Gothic Book" panose="020B0503020102020204" pitchFamily="34" charset="0"/>
            </a:rPr>
            <a:t>Improved traffic flow and LOS (intersection geometry, signal timing, road widening)  </a:t>
          </a:r>
          <a:endParaRPr lang="en-US" b="1" dirty="0">
            <a:latin typeface="Franklin Gothic Book" panose="020B0503020102020204" pitchFamily="34" charset="0"/>
          </a:endParaRPr>
        </a:p>
      </dgm:t>
    </dgm:pt>
    <dgm:pt modelId="{0FE2053F-C984-4340-A6EE-B1AE76CF02F0}" type="parTrans" cxnId="{77F8D5E2-239A-4D6F-A02D-6DC78F6A3FF1}">
      <dgm:prSet/>
      <dgm:spPr/>
      <dgm:t>
        <a:bodyPr/>
        <a:lstStyle/>
        <a:p>
          <a:endParaRPr lang="en-US"/>
        </a:p>
      </dgm:t>
    </dgm:pt>
    <dgm:pt modelId="{D2D97FB1-E127-4B40-A9FA-7F500E845715}" type="sibTrans" cxnId="{77F8D5E2-239A-4D6F-A02D-6DC78F6A3FF1}">
      <dgm:prSet/>
      <dgm:spPr/>
      <dgm:t>
        <a:bodyPr/>
        <a:lstStyle/>
        <a:p>
          <a:endParaRPr lang="en-US"/>
        </a:p>
      </dgm:t>
    </dgm:pt>
    <dgm:pt modelId="{30EA17AF-EB13-4949-8775-559054FCACD4}">
      <dgm:prSet phldrT="[Text]"/>
      <dgm:spPr/>
      <dgm:t>
        <a:bodyPr/>
        <a:lstStyle/>
        <a:p>
          <a:pPr algn="ctr"/>
          <a:r>
            <a:rPr lang="en-US" b="1" dirty="0" smtClean="0">
              <a:latin typeface="Franklin Gothic Book" panose="020B0503020102020204" pitchFamily="34" charset="0"/>
            </a:rPr>
            <a:t>Bicycle and pedestrian improvements</a:t>
          </a:r>
          <a:endParaRPr lang="en-US" b="1" dirty="0">
            <a:latin typeface="Franklin Gothic Book" panose="020B0503020102020204" pitchFamily="34" charset="0"/>
          </a:endParaRPr>
        </a:p>
      </dgm:t>
    </dgm:pt>
    <dgm:pt modelId="{6E423579-248F-4426-BD0F-9895537EB61D}" type="parTrans" cxnId="{23D280AA-CDB6-466D-8FFB-86B17BB1C274}">
      <dgm:prSet/>
      <dgm:spPr/>
      <dgm:t>
        <a:bodyPr/>
        <a:lstStyle/>
        <a:p>
          <a:endParaRPr lang="en-US"/>
        </a:p>
      </dgm:t>
    </dgm:pt>
    <dgm:pt modelId="{F16C8E66-48D9-4CDC-BC56-88A28E78FC5E}" type="sibTrans" cxnId="{23D280AA-CDB6-466D-8FFB-86B17BB1C274}">
      <dgm:prSet/>
      <dgm:spPr/>
      <dgm:t>
        <a:bodyPr/>
        <a:lstStyle/>
        <a:p>
          <a:endParaRPr lang="en-US"/>
        </a:p>
      </dgm:t>
    </dgm:pt>
    <dgm:pt modelId="{5021A807-4A57-49CC-B50E-B19FF305AA00}">
      <dgm:prSet phldrT="[Text]" custT="1"/>
      <dgm:spPr/>
      <dgm:t>
        <a:bodyPr/>
        <a:lstStyle/>
        <a:p>
          <a:pPr algn="ctr"/>
          <a:r>
            <a:rPr lang="en-US" sz="1200" b="1" dirty="0" smtClean="0">
              <a:latin typeface="Franklin Gothic Book" panose="020B0503020102020204" pitchFamily="34" charset="0"/>
            </a:rPr>
            <a:t>Exceptional transit amenities</a:t>
          </a:r>
          <a:endParaRPr lang="en-US" sz="1200" b="1" dirty="0">
            <a:latin typeface="Franklin Gothic Book" panose="020B0503020102020204" pitchFamily="34" charset="0"/>
          </a:endParaRPr>
        </a:p>
      </dgm:t>
    </dgm:pt>
    <dgm:pt modelId="{EC867611-2B68-49EE-8399-CDC922A3C55A}" type="parTrans" cxnId="{70BB2808-A2B9-4D2E-B843-5B8B8882A099}">
      <dgm:prSet/>
      <dgm:spPr/>
      <dgm:t>
        <a:bodyPr/>
        <a:lstStyle/>
        <a:p>
          <a:endParaRPr lang="en-US"/>
        </a:p>
      </dgm:t>
    </dgm:pt>
    <dgm:pt modelId="{681EFCB6-2E9B-45D9-8E32-0BEAA5E3DFF6}" type="sibTrans" cxnId="{70BB2808-A2B9-4D2E-B843-5B8B8882A099}">
      <dgm:prSet/>
      <dgm:spPr/>
      <dgm:t>
        <a:bodyPr/>
        <a:lstStyle/>
        <a:p>
          <a:endParaRPr lang="en-US"/>
        </a:p>
      </dgm:t>
    </dgm:pt>
    <dgm:pt modelId="{2B9C518B-0F59-4733-967C-E84117E3CAE7}">
      <dgm:prSet phldrT="[Text]" custT="1"/>
      <dgm:spPr/>
      <dgm:t>
        <a:bodyPr/>
        <a:lstStyle/>
        <a:p>
          <a:pPr algn="ctr"/>
          <a:r>
            <a:rPr lang="en-US" sz="1200" b="1" dirty="0" smtClean="0">
              <a:latin typeface="Franklin Gothic Book" panose="020B0503020102020204" pitchFamily="34" charset="0"/>
            </a:rPr>
            <a:t>Community Identity</a:t>
          </a:r>
          <a:endParaRPr lang="en-US" sz="1200" b="1" dirty="0">
            <a:latin typeface="Franklin Gothic Book" panose="020B0503020102020204" pitchFamily="34" charset="0"/>
          </a:endParaRPr>
        </a:p>
      </dgm:t>
    </dgm:pt>
    <dgm:pt modelId="{FFCC5CA1-7229-4586-88E5-5B91D7FEA7BB}" type="sibTrans" cxnId="{B27AC067-6136-43F1-B0C9-C08960A9F831}">
      <dgm:prSet/>
      <dgm:spPr/>
      <dgm:t>
        <a:bodyPr/>
        <a:lstStyle/>
        <a:p>
          <a:endParaRPr lang="en-US"/>
        </a:p>
      </dgm:t>
    </dgm:pt>
    <dgm:pt modelId="{F66FC2F8-4FB5-4AD6-BAB3-7CE7DA3FCC11}" type="parTrans" cxnId="{B27AC067-6136-43F1-B0C9-C08960A9F831}">
      <dgm:prSet/>
      <dgm:spPr/>
      <dgm:t>
        <a:bodyPr/>
        <a:lstStyle/>
        <a:p>
          <a:endParaRPr lang="en-US"/>
        </a:p>
      </dgm:t>
    </dgm:pt>
    <dgm:pt modelId="{6B5BE7E1-46EF-45DF-985A-75C5315339BD}" type="pres">
      <dgm:prSet presAssocID="{5F5C6BE0-3592-4227-AC91-EE8700B24549}" presName="CompostProcess" presStyleCnt="0">
        <dgm:presLayoutVars>
          <dgm:dir/>
          <dgm:resizeHandles val="exact"/>
        </dgm:presLayoutVars>
      </dgm:prSet>
      <dgm:spPr/>
    </dgm:pt>
    <dgm:pt modelId="{9F440C8C-2AD0-4F2E-AFF3-3F0E224B1BD7}" type="pres">
      <dgm:prSet presAssocID="{5F5C6BE0-3592-4227-AC91-EE8700B24549}" presName="arrow" presStyleLbl="bgShp" presStyleIdx="0" presStyleCnt="1" custScaleX="117647" custScaleY="93750"/>
      <dgm:spPr>
        <a:pattFill prst="pct90">
          <a:fgClr>
            <a:schemeClr val="bg1"/>
          </a:fgClr>
          <a:bgClr>
            <a:schemeClr val="tx2"/>
          </a:bgClr>
        </a:pattFill>
        <a:effectLst>
          <a:glow rad="228600">
            <a:schemeClr val="tx2">
              <a:alpha val="40000"/>
            </a:schemeClr>
          </a:glow>
        </a:effectLst>
      </dgm:spPr>
    </dgm:pt>
    <dgm:pt modelId="{DE2A6B40-9141-4328-BC08-7B314CAED513}" type="pres">
      <dgm:prSet presAssocID="{5F5C6BE0-3592-4227-AC91-EE8700B24549}" presName="linearProcess" presStyleCnt="0"/>
      <dgm:spPr/>
    </dgm:pt>
    <dgm:pt modelId="{D8ED737E-78AA-4EBD-842D-F33A8FF16A7F}" type="pres">
      <dgm:prSet presAssocID="{C55C6668-258C-4B7F-9891-3E66F2D000EE}" presName="textNode" presStyleLbl="node1" presStyleIdx="0" presStyleCnt="6" custLinFactX="-45172" custLinFactNeighborX="-100000" custLinFactNeighborY="1879">
        <dgm:presLayoutVars>
          <dgm:bulletEnabled val="1"/>
        </dgm:presLayoutVars>
      </dgm:prSet>
      <dgm:spPr/>
      <dgm:t>
        <a:bodyPr/>
        <a:lstStyle/>
        <a:p>
          <a:endParaRPr lang="en-US"/>
        </a:p>
      </dgm:t>
    </dgm:pt>
    <dgm:pt modelId="{8787F306-F62A-4913-83A9-1EAFAA3723EA}" type="pres">
      <dgm:prSet presAssocID="{C4F04E62-2901-4222-AFCC-BD2D9CC8A0E2}" presName="sibTrans" presStyleCnt="0"/>
      <dgm:spPr/>
    </dgm:pt>
    <dgm:pt modelId="{914B08A6-12CC-48EC-96A9-276454E457C0}" type="pres">
      <dgm:prSet presAssocID="{0DFE1B08-C374-4FE6-B3EA-A8208EC5324C}" presName="textNode" presStyleLbl="node1" presStyleIdx="1" presStyleCnt="6">
        <dgm:presLayoutVars>
          <dgm:bulletEnabled val="1"/>
        </dgm:presLayoutVars>
      </dgm:prSet>
      <dgm:spPr/>
      <dgm:t>
        <a:bodyPr/>
        <a:lstStyle/>
        <a:p>
          <a:endParaRPr lang="en-US"/>
        </a:p>
      </dgm:t>
    </dgm:pt>
    <dgm:pt modelId="{BEEAC353-C8E5-4AC3-9A0B-24094CEE82AC}" type="pres">
      <dgm:prSet presAssocID="{E55EF5E8-97EB-4300-A231-91D920EA3D23}" presName="sibTrans" presStyleCnt="0"/>
      <dgm:spPr/>
    </dgm:pt>
    <dgm:pt modelId="{22054DE5-1503-4D7E-BF12-967FFB73D9EF}" type="pres">
      <dgm:prSet presAssocID="{53934D27-95FE-420D-B2B0-97D3C89F0C3F}" presName="textNode" presStyleLbl="node1" presStyleIdx="2" presStyleCnt="6">
        <dgm:presLayoutVars>
          <dgm:bulletEnabled val="1"/>
        </dgm:presLayoutVars>
      </dgm:prSet>
      <dgm:spPr/>
      <dgm:t>
        <a:bodyPr/>
        <a:lstStyle/>
        <a:p>
          <a:endParaRPr lang="en-US"/>
        </a:p>
      </dgm:t>
    </dgm:pt>
    <dgm:pt modelId="{D5C82AD1-7936-4B95-9343-A4C393DD3716}" type="pres">
      <dgm:prSet presAssocID="{D2D97FB1-E127-4B40-A9FA-7F500E845715}" presName="sibTrans" presStyleCnt="0"/>
      <dgm:spPr/>
    </dgm:pt>
    <dgm:pt modelId="{84EF6174-9B11-4E73-9F54-C9A5CCD5E835}" type="pres">
      <dgm:prSet presAssocID="{30EA17AF-EB13-4949-8775-559054FCACD4}" presName="textNode" presStyleLbl="node1" presStyleIdx="3" presStyleCnt="6">
        <dgm:presLayoutVars>
          <dgm:bulletEnabled val="1"/>
        </dgm:presLayoutVars>
      </dgm:prSet>
      <dgm:spPr/>
      <dgm:t>
        <a:bodyPr/>
        <a:lstStyle/>
        <a:p>
          <a:endParaRPr lang="en-US"/>
        </a:p>
      </dgm:t>
    </dgm:pt>
    <dgm:pt modelId="{CBCBF8AA-6F75-4CC5-9B05-89385203ACC5}" type="pres">
      <dgm:prSet presAssocID="{F16C8E66-48D9-4CDC-BC56-88A28E78FC5E}" presName="sibTrans" presStyleCnt="0"/>
      <dgm:spPr/>
    </dgm:pt>
    <dgm:pt modelId="{1776102E-5017-4F1F-A6CA-E06F7C8E20B1}" type="pres">
      <dgm:prSet presAssocID="{5021A807-4A57-49CC-B50E-B19FF305AA00}" presName="textNode" presStyleLbl="node1" presStyleIdx="4" presStyleCnt="6">
        <dgm:presLayoutVars>
          <dgm:bulletEnabled val="1"/>
        </dgm:presLayoutVars>
      </dgm:prSet>
      <dgm:spPr/>
      <dgm:t>
        <a:bodyPr/>
        <a:lstStyle/>
        <a:p>
          <a:endParaRPr lang="en-US"/>
        </a:p>
      </dgm:t>
    </dgm:pt>
    <dgm:pt modelId="{09BB744D-D1FC-44B8-9DD1-C6D0A99BEF98}" type="pres">
      <dgm:prSet presAssocID="{681EFCB6-2E9B-45D9-8E32-0BEAA5E3DFF6}" presName="sibTrans" presStyleCnt="0"/>
      <dgm:spPr/>
    </dgm:pt>
    <dgm:pt modelId="{52E4A07A-0E66-4E53-8535-3BA370BE41C0}" type="pres">
      <dgm:prSet presAssocID="{2B9C518B-0F59-4733-967C-E84117E3CAE7}" presName="textNode" presStyleLbl="node1" presStyleIdx="5" presStyleCnt="6">
        <dgm:presLayoutVars>
          <dgm:bulletEnabled val="1"/>
        </dgm:presLayoutVars>
      </dgm:prSet>
      <dgm:spPr/>
      <dgm:t>
        <a:bodyPr/>
        <a:lstStyle/>
        <a:p>
          <a:endParaRPr lang="en-US"/>
        </a:p>
      </dgm:t>
    </dgm:pt>
  </dgm:ptLst>
  <dgm:cxnLst>
    <dgm:cxn modelId="{23D280AA-CDB6-466D-8FFB-86B17BB1C274}" srcId="{5F5C6BE0-3592-4227-AC91-EE8700B24549}" destId="{30EA17AF-EB13-4949-8775-559054FCACD4}" srcOrd="3" destOrd="0" parTransId="{6E423579-248F-4426-BD0F-9895537EB61D}" sibTransId="{F16C8E66-48D9-4CDC-BC56-88A28E78FC5E}"/>
    <dgm:cxn modelId="{1F01F688-4C9E-463A-A790-7659AEEE2CE2}" type="presOf" srcId="{30EA17AF-EB13-4949-8775-559054FCACD4}" destId="{84EF6174-9B11-4E73-9F54-C9A5CCD5E835}" srcOrd="0" destOrd="0" presId="urn:microsoft.com/office/officeart/2005/8/layout/hProcess9"/>
    <dgm:cxn modelId="{596205A5-9717-4016-95C4-01C59DFCABB8}" type="presOf" srcId="{C55C6668-258C-4B7F-9891-3E66F2D000EE}" destId="{D8ED737E-78AA-4EBD-842D-F33A8FF16A7F}" srcOrd="0" destOrd="0" presId="urn:microsoft.com/office/officeart/2005/8/layout/hProcess9"/>
    <dgm:cxn modelId="{793B1A6A-15B5-4F28-BB9E-EA64AC9BD3B9}" type="presOf" srcId="{2B9C518B-0F59-4733-967C-E84117E3CAE7}" destId="{52E4A07A-0E66-4E53-8535-3BA370BE41C0}" srcOrd="0" destOrd="0" presId="urn:microsoft.com/office/officeart/2005/8/layout/hProcess9"/>
    <dgm:cxn modelId="{C7F414ED-52B8-4D4B-9BE3-9D303336B25A}" srcId="{5F5C6BE0-3592-4227-AC91-EE8700B24549}" destId="{0DFE1B08-C374-4FE6-B3EA-A8208EC5324C}" srcOrd="1" destOrd="0" parTransId="{A2D31C08-B574-487E-8468-BBCF45B45EDA}" sibTransId="{E55EF5E8-97EB-4300-A231-91D920EA3D23}"/>
    <dgm:cxn modelId="{77F8D5E2-239A-4D6F-A02D-6DC78F6A3FF1}" srcId="{5F5C6BE0-3592-4227-AC91-EE8700B24549}" destId="{53934D27-95FE-420D-B2B0-97D3C89F0C3F}" srcOrd="2" destOrd="0" parTransId="{0FE2053F-C984-4340-A6EE-B1AE76CF02F0}" sibTransId="{D2D97FB1-E127-4B40-A9FA-7F500E845715}"/>
    <dgm:cxn modelId="{A453F7F3-438E-4C38-B7E3-BD7B06FC50CC}" srcId="{5F5C6BE0-3592-4227-AC91-EE8700B24549}" destId="{C55C6668-258C-4B7F-9891-3E66F2D000EE}" srcOrd="0" destOrd="0" parTransId="{81D7BFC1-4507-477E-ADC6-246424E3F2CE}" sibTransId="{C4F04E62-2901-4222-AFCC-BD2D9CC8A0E2}"/>
    <dgm:cxn modelId="{A295B407-E78E-4869-9EC5-828B74704C83}" type="presOf" srcId="{5F5C6BE0-3592-4227-AC91-EE8700B24549}" destId="{6B5BE7E1-46EF-45DF-985A-75C5315339BD}" srcOrd="0" destOrd="0" presId="urn:microsoft.com/office/officeart/2005/8/layout/hProcess9"/>
    <dgm:cxn modelId="{42688B1D-7004-4D27-AAD2-03E92766E039}" type="presOf" srcId="{0DFE1B08-C374-4FE6-B3EA-A8208EC5324C}" destId="{914B08A6-12CC-48EC-96A9-276454E457C0}" srcOrd="0" destOrd="0" presId="urn:microsoft.com/office/officeart/2005/8/layout/hProcess9"/>
    <dgm:cxn modelId="{B27AC067-6136-43F1-B0C9-C08960A9F831}" srcId="{5F5C6BE0-3592-4227-AC91-EE8700B24549}" destId="{2B9C518B-0F59-4733-967C-E84117E3CAE7}" srcOrd="5" destOrd="0" parTransId="{F66FC2F8-4FB5-4AD6-BAB3-7CE7DA3FCC11}" sibTransId="{FFCC5CA1-7229-4586-88E5-5B91D7FEA7BB}"/>
    <dgm:cxn modelId="{70BB2808-A2B9-4D2E-B843-5B8B8882A099}" srcId="{5F5C6BE0-3592-4227-AC91-EE8700B24549}" destId="{5021A807-4A57-49CC-B50E-B19FF305AA00}" srcOrd="4" destOrd="0" parTransId="{EC867611-2B68-49EE-8399-CDC922A3C55A}" sibTransId="{681EFCB6-2E9B-45D9-8E32-0BEAA5E3DFF6}"/>
    <dgm:cxn modelId="{7195BE7C-2192-4EC3-B2D0-85507CFAAECD}" type="presOf" srcId="{5021A807-4A57-49CC-B50E-B19FF305AA00}" destId="{1776102E-5017-4F1F-A6CA-E06F7C8E20B1}" srcOrd="0" destOrd="0" presId="urn:microsoft.com/office/officeart/2005/8/layout/hProcess9"/>
    <dgm:cxn modelId="{03E20D04-C5CA-467F-B52D-914FD3D0BF04}" type="presOf" srcId="{53934D27-95FE-420D-B2B0-97D3C89F0C3F}" destId="{22054DE5-1503-4D7E-BF12-967FFB73D9EF}" srcOrd="0" destOrd="0" presId="urn:microsoft.com/office/officeart/2005/8/layout/hProcess9"/>
    <dgm:cxn modelId="{D1D168F9-9A72-443D-9F2D-BB0BA1B7F9DC}" type="presParOf" srcId="{6B5BE7E1-46EF-45DF-985A-75C5315339BD}" destId="{9F440C8C-2AD0-4F2E-AFF3-3F0E224B1BD7}" srcOrd="0" destOrd="0" presId="urn:microsoft.com/office/officeart/2005/8/layout/hProcess9"/>
    <dgm:cxn modelId="{3B2DB685-7184-4D27-AF00-5959F9A30083}" type="presParOf" srcId="{6B5BE7E1-46EF-45DF-985A-75C5315339BD}" destId="{DE2A6B40-9141-4328-BC08-7B314CAED513}" srcOrd="1" destOrd="0" presId="urn:microsoft.com/office/officeart/2005/8/layout/hProcess9"/>
    <dgm:cxn modelId="{ECD2248E-A9FC-4B1C-B6C6-83DF809A7845}" type="presParOf" srcId="{DE2A6B40-9141-4328-BC08-7B314CAED513}" destId="{D8ED737E-78AA-4EBD-842D-F33A8FF16A7F}" srcOrd="0" destOrd="0" presId="urn:microsoft.com/office/officeart/2005/8/layout/hProcess9"/>
    <dgm:cxn modelId="{63C40C76-875A-4C90-8933-DF7173E5FFAD}" type="presParOf" srcId="{DE2A6B40-9141-4328-BC08-7B314CAED513}" destId="{8787F306-F62A-4913-83A9-1EAFAA3723EA}" srcOrd="1" destOrd="0" presId="urn:microsoft.com/office/officeart/2005/8/layout/hProcess9"/>
    <dgm:cxn modelId="{B606DD26-E7BD-4881-971F-52D7779F0466}" type="presParOf" srcId="{DE2A6B40-9141-4328-BC08-7B314CAED513}" destId="{914B08A6-12CC-48EC-96A9-276454E457C0}" srcOrd="2" destOrd="0" presId="urn:microsoft.com/office/officeart/2005/8/layout/hProcess9"/>
    <dgm:cxn modelId="{E3418F8C-20A3-4210-A4A4-F8D0E7008BC8}" type="presParOf" srcId="{DE2A6B40-9141-4328-BC08-7B314CAED513}" destId="{BEEAC353-C8E5-4AC3-9A0B-24094CEE82AC}" srcOrd="3" destOrd="0" presId="urn:microsoft.com/office/officeart/2005/8/layout/hProcess9"/>
    <dgm:cxn modelId="{C4E19AF9-BEB1-42F1-A801-39CC034F028B}" type="presParOf" srcId="{DE2A6B40-9141-4328-BC08-7B314CAED513}" destId="{22054DE5-1503-4D7E-BF12-967FFB73D9EF}" srcOrd="4" destOrd="0" presId="urn:microsoft.com/office/officeart/2005/8/layout/hProcess9"/>
    <dgm:cxn modelId="{B10FB593-9EDB-48E8-83BE-E8619C97FF80}" type="presParOf" srcId="{DE2A6B40-9141-4328-BC08-7B314CAED513}" destId="{D5C82AD1-7936-4B95-9343-A4C393DD3716}" srcOrd="5" destOrd="0" presId="urn:microsoft.com/office/officeart/2005/8/layout/hProcess9"/>
    <dgm:cxn modelId="{EE58F6D4-8CBA-44B3-B09C-3A00C48F5FDA}" type="presParOf" srcId="{DE2A6B40-9141-4328-BC08-7B314CAED513}" destId="{84EF6174-9B11-4E73-9F54-C9A5CCD5E835}" srcOrd="6" destOrd="0" presId="urn:microsoft.com/office/officeart/2005/8/layout/hProcess9"/>
    <dgm:cxn modelId="{D221B883-FD6C-42A6-92D6-2A17D37712F0}" type="presParOf" srcId="{DE2A6B40-9141-4328-BC08-7B314CAED513}" destId="{CBCBF8AA-6F75-4CC5-9B05-89385203ACC5}" srcOrd="7" destOrd="0" presId="urn:microsoft.com/office/officeart/2005/8/layout/hProcess9"/>
    <dgm:cxn modelId="{7C34A54B-22CB-434B-AED5-2E7D18DF7072}" type="presParOf" srcId="{DE2A6B40-9141-4328-BC08-7B314CAED513}" destId="{1776102E-5017-4F1F-A6CA-E06F7C8E20B1}" srcOrd="8" destOrd="0" presId="urn:microsoft.com/office/officeart/2005/8/layout/hProcess9"/>
    <dgm:cxn modelId="{42853D6D-EA9C-4598-A41E-E0B3A50DBABE}" type="presParOf" srcId="{DE2A6B40-9141-4328-BC08-7B314CAED513}" destId="{09BB744D-D1FC-44B8-9DD1-C6D0A99BEF98}" srcOrd="9" destOrd="0" presId="urn:microsoft.com/office/officeart/2005/8/layout/hProcess9"/>
    <dgm:cxn modelId="{CED7D22E-FF35-43A3-88ED-B03C85EB0BB7}" type="presParOf" srcId="{DE2A6B40-9141-4328-BC08-7B314CAED513}" destId="{52E4A07A-0E66-4E53-8535-3BA370BE41C0}" srcOrd="10" destOrd="0" presId="urn:microsoft.com/office/officeart/2005/8/layout/hProcess9"/>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5C6BE0-3592-4227-AC91-EE8700B24549}" type="doc">
      <dgm:prSet loTypeId="urn:microsoft.com/office/officeart/2005/8/layout/hProcess9" loCatId="process" qsTypeId="urn:microsoft.com/office/officeart/2005/8/quickstyle/simple4" qsCatId="simple" csTypeId="urn:microsoft.com/office/officeart/2005/8/colors/accent1_3" csCatId="accent1" phldr="1"/>
      <dgm:spPr/>
    </dgm:pt>
    <dgm:pt modelId="{C55C6668-258C-4B7F-9891-3E66F2D000EE}">
      <dgm:prSet phldrT="[Text]" custT="1"/>
      <dgm:spPr/>
      <dgm:t>
        <a:bodyPr/>
        <a:lstStyle/>
        <a:p>
          <a:pPr algn="ctr"/>
          <a:r>
            <a:rPr lang="en-US" sz="1100" b="1" dirty="0" smtClean="0">
              <a:latin typeface="Franklin Gothic Book" panose="020B0503020102020204" pitchFamily="34" charset="0"/>
            </a:rPr>
            <a:t>Further develop the scope of the “park and greenspace improvements” project in the existing CIP</a:t>
          </a:r>
          <a:endParaRPr lang="en-US" sz="1100" b="1" dirty="0">
            <a:latin typeface="Franklin Gothic Book" panose="020B0503020102020204" pitchFamily="34" charset="0"/>
          </a:endParaRPr>
        </a:p>
      </dgm:t>
    </dgm:pt>
    <dgm:pt modelId="{81D7BFC1-4507-477E-ADC6-246424E3F2CE}" type="parTrans" cxnId="{A453F7F3-438E-4C38-B7E3-BD7B06FC50CC}">
      <dgm:prSet/>
      <dgm:spPr/>
      <dgm:t>
        <a:bodyPr/>
        <a:lstStyle/>
        <a:p>
          <a:endParaRPr lang="en-US"/>
        </a:p>
      </dgm:t>
    </dgm:pt>
    <dgm:pt modelId="{C4F04E62-2901-4222-AFCC-BD2D9CC8A0E2}" type="sibTrans" cxnId="{A453F7F3-438E-4C38-B7E3-BD7B06FC50CC}">
      <dgm:prSet/>
      <dgm:spPr/>
      <dgm:t>
        <a:bodyPr/>
        <a:lstStyle/>
        <a:p>
          <a:endParaRPr lang="en-US"/>
        </a:p>
      </dgm:t>
    </dgm:pt>
    <dgm:pt modelId="{0DFE1B08-C374-4FE6-B3EA-A8208EC5324C}">
      <dgm:prSet phldrT="[Text]" custT="1"/>
      <dgm:spPr/>
      <dgm:t>
        <a:bodyPr/>
        <a:lstStyle/>
        <a:p>
          <a:pPr algn="ctr"/>
          <a:r>
            <a:rPr lang="en-US" sz="1050" b="1" dirty="0" smtClean="0">
              <a:latin typeface="Franklin Gothic Book" panose="020B0503020102020204" pitchFamily="34" charset="0"/>
            </a:rPr>
            <a:t>Regular coordination with the Memorial Management District, </a:t>
          </a:r>
          <a:r>
            <a:rPr lang="en-US" sz="1050" b="1" dirty="0" err="1" smtClean="0">
              <a:latin typeface="Franklin Gothic Book" panose="020B0503020102020204" pitchFamily="34" charset="0"/>
            </a:rPr>
            <a:t>TxDOT</a:t>
          </a:r>
          <a:r>
            <a:rPr lang="en-US" sz="1050" b="1" dirty="0" smtClean="0">
              <a:latin typeface="Franklin Gothic Book" panose="020B0503020102020204" pitchFamily="34" charset="0"/>
            </a:rPr>
            <a:t>, and neighboring Villages so that partnerships and public monies are best leveraged</a:t>
          </a:r>
          <a:endParaRPr lang="en-US" sz="1050" b="1" dirty="0">
            <a:latin typeface="Franklin Gothic Book" panose="020B0503020102020204" pitchFamily="34" charset="0"/>
          </a:endParaRPr>
        </a:p>
      </dgm:t>
    </dgm:pt>
    <dgm:pt modelId="{A2D31C08-B574-487E-8468-BBCF45B45EDA}" type="parTrans" cxnId="{C7F414ED-52B8-4D4B-9BE3-9D303336B25A}">
      <dgm:prSet/>
      <dgm:spPr/>
      <dgm:t>
        <a:bodyPr/>
        <a:lstStyle/>
        <a:p>
          <a:endParaRPr lang="en-US"/>
        </a:p>
      </dgm:t>
    </dgm:pt>
    <dgm:pt modelId="{E55EF5E8-97EB-4300-A231-91D920EA3D23}" type="sibTrans" cxnId="{C7F414ED-52B8-4D4B-9BE3-9D303336B25A}">
      <dgm:prSet/>
      <dgm:spPr/>
      <dgm:t>
        <a:bodyPr/>
        <a:lstStyle/>
        <a:p>
          <a:endParaRPr lang="en-US"/>
        </a:p>
      </dgm:t>
    </dgm:pt>
    <dgm:pt modelId="{53934D27-95FE-420D-B2B0-97D3C89F0C3F}">
      <dgm:prSet phldrT="[Text]" custT="1"/>
      <dgm:spPr/>
      <dgm:t>
        <a:bodyPr/>
        <a:lstStyle/>
        <a:p>
          <a:pPr algn="ctr"/>
          <a:r>
            <a:rPr lang="en-US" sz="1100" b="1" dirty="0" smtClean="0">
              <a:latin typeface="Franklin Gothic Book" panose="020B0503020102020204" pitchFamily="34" charset="0"/>
            </a:rPr>
            <a:t>Add new grant eligible projects to the CIP</a:t>
          </a:r>
          <a:endParaRPr lang="en-US" sz="1100" b="1" dirty="0">
            <a:latin typeface="Franklin Gothic Book" panose="020B0503020102020204" pitchFamily="34" charset="0"/>
          </a:endParaRPr>
        </a:p>
      </dgm:t>
    </dgm:pt>
    <dgm:pt modelId="{0FE2053F-C984-4340-A6EE-B1AE76CF02F0}" type="parTrans" cxnId="{77F8D5E2-239A-4D6F-A02D-6DC78F6A3FF1}">
      <dgm:prSet/>
      <dgm:spPr/>
      <dgm:t>
        <a:bodyPr/>
        <a:lstStyle/>
        <a:p>
          <a:endParaRPr lang="en-US"/>
        </a:p>
      </dgm:t>
    </dgm:pt>
    <dgm:pt modelId="{D2D97FB1-E127-4B40-A9FA-7F500E845715}" type="sibTrans" cxnId="{77F8D5E2-239A-4D6F-A02D-6DC78F6A3FF1}">
      <dgm:prSet/>
      <dgm:spPr/>
      <dgm:t>
        <a:bodyPr/>
        <a:lstStyle/>
        <a:p>
          <a:endParaRPr lang="en-US"/>
        </a:p>
      </dgm:t>
    </dgm:pt>
    <dgm:pt modelId="{30EA17AF-EB13-4949-8775-559054FCACD4}">
      <dgm:prSet phldrT="[Text]" custT="1"/>
      <dgm:spPr/>
      <dgm:t>
        <a:bodyPr/>
        <a:lstStyle/>
        <a:p>
          <a:pPr algn="ctr"/>
          <a:r>
            <a:rPr lang="en-US" sz="1050" b="1" dirty="0" smtClean="0">
              <a:latin typeface="Franklin Gothic Book" panose="020B0503020102020204" pitchFamily="34" charset="0"/>
            </a:rPr>
            <a:t>Complete planning and design work, if and when new grant eligible projects are added, to a point where the project scope and budget are well-defined</a:t>
          </a:r>
          <a:endParaRPr lang="en-US" sz="1050" b="1" dirty="0">
            <a:latin typeface="Franklin Gothic Book" panose="020B0503020102020204" pitchFamily="34" charset="0"/>
          </a:endParaRPr>
        </a:p>
      </dgm:t>
    </dgm:pt>
    <dgm:pt modelId="{6E423579-248F-4426-BD0F-9895537EB61D}" type="parTrans" cxnId="{23D280AA-CDB6-466D-8FFB-86B17BB1C274}">
      <dgm:prSet/>
      <dgm:spPr/>
      <dgm:t>
        <a:bodyPr/>
        <a:lstStyle/>
        <a:p>
          <a:endParaRPr lang="en-US"/>
        </a:p>
      </dgm:t>
    </dgm:pt>
    <dgm:pt modelId="{F16C8E66-48D9-4CDC-BC56-88A28E78FC5E}" type="sibTrans" cxnId="{23D280AA-CDB6-466D-8FFB-86B17BB1C274}">
      <dgm:prSet/>
      <dgm:spPr/>
      <dgm:t>
        <a:bodyPr/>
        <a:lstStyle/>
        <a:p>
          <a:endParaRPr lang="en-US"/>
        </a:p>
      </dgm:t>
    </dgm:pt>
    <dgm:pt modelId="{5021A807-4A57-49CC-B50E-B19FF305AA00}">
      <dgm:prSet phldrT="[Text]" custT="1"/>
      <dgm:spPr/>
      <dgm:t>
        <a:bodyPr/>
        <a:lstStyle/>
        <a:p>
          <a:pPr algn="ctr"/>
          <a:r>
            <a:rPr lang="en-US" sz="1100" b="1" dirty="0" smtClean="0">
              <a:latin typeface="Franklin Gothic Book" panose="020B0503020102020204" pitchFamily="34" charset="0"/>
            </a:rPr>
            <a:t>Emphasize mobility components of projects</a:t>
          </a:r>
          <a:endParaRPr lang="en-US" sz="1100" b="1" dirty="0">
            <a:latin typeface="Franklin Gothic Book" panose="020B0503020102020204" pitchFamily="34" charset="0"/>
          </a:endParaRPr>
        </a:p>
      </dgm:t>
    </dgm:pt>
    <dgm:pt modelId="{EC867611-2B68-49EE-8399-CDC922A3C55A}" type="parTrans" cxnId="{70BB2808-A2B9-4D2E-B843-5B8B8882A099}">
      <dgm:prSet/>
      <dgm:spPr/>
      <dgm:t>
        <a:bodyPr/>
        <a:lstStyle/>
        <a:p>
          <a:endParaRPr lang="en-US"/>
        </a:p>
      </dgm:t>
    </dgm:pt>
    <dgm:pt modelId="{681EFCB6-2E9B-45D9-8E32-0BEAA5E3DFF6}" type="sibTrans" cxnId="{70BB2808-A2B9-4D2E-B843-5B8B8882A099}">
      <dgm:prSet/>
      <dgm:spPr/>
      <dgm:t>
        <a:bodyPr/>
        <a:lstStyle/>
        <a:p>
          <a:endParaRPr lang="en-US"/>
        </a:p>
      </dgm:t>
    </dgm:pt>
    <dgm:pt modelId="{2B9C518B-0F59-4733-967C-E84117E3CAE7}">
      <dgm:prSet phldrT="[Text]" custT="1"/>
      <dgm:spPr/>
      <dgm:t>
        <a:bodyPr/>
        <a:lstStyle/>
        <a:p>
          <a:pPr algn="ctr"/>
          <a:r>
            <a:rPr lang="en-US" sz="1100" b="1" dirty="0" smtClean="0">
              <a:latin typeface="Franklin Gothic Book" panose="020B0503020102020204" pitchFamily="34" charset="0"/>
            </a:rPr>
            <a:t>Continue to monitor the status of the federal and state funding landscapes so that grants can be pursued on an on-going basis</a:t>
          </a:r>
          <a:endParaRPr lang="en-US" sz="1100" b="1" dirty="0">
            <a:latin typeface="Franklin Gothic Book" panose="020B0503020102020204" pitchFamily="34" charset="0"/>
          </a:endParaRPr>
        </a:p>
      </dgm:t>
    </dgm:pt>
    <dgm:pt modelId="{FFCC5CA1-7229-4586-88E5-5B91D7FEA7BB}" type="sibTrans" cxnId="{B27AC067-6136-43F1-B0C9-C08960A9F831}">
      <dgm:prSet/>
      <dgm:spPr/>
      <dgm:t>
        <a:bodyPr/>
        <a:lstStyle/>
        <a:p>
          <a:endParaRPr lang="en-US"/>
        </a:p>
      </dgm:t>
    </dgm:pt>
    <dgm:pt modelId="{F66FC2F8-4FB5-4AD6-BAB3-7CE7DA3FCC11}" type="parTrans" cxnId="{B27AC067-6136-43F1-B0C9-C08960A9F831}">
      <dgm:prSet/>
      <dgm:spPr/>
      <dgm:t>
        <a:bodyPr/>
        <a:lstStyle/>
        <a:p>
          <a:endParaRPr lang="en-US"/>
        </a:p>
      </dgm:t>
    </dgm:pt>
    <dgm:pt modelId="{6B5BE7E1-46EF-45DF-985A-75C5315339BD}" type="pres">
      <dgm:prSet presAssocID="{5F5C6BE0-3592-4227-AC91-EE8700B24549}" presName="CompostProcess" presStyleCnt="0">
        <dgm:presLayoutVars>
          <dgm:dir/>
          <dgm:resizeHandles val="exact"/>
        </dgm:presLayoutVars>
      </dgm:prSet>
      <dgm:spPr/>
    </dgm:pt>
    <dgm:pt modelId="{9F440C8C-2AD0-4F2E-AFF3-3F0E224B1BD7}" type="pres">
      <dgm:prSet presAssocID="{5F5C6BE0-3592-4227-AC91-EE8700B24549}" presName="arrow" presStyleLbl="bgShp" presStyleIdx="0" presStyleCnt="1" custScaleX="117647" custScaleY="93750"/>
      <dgm:spPr>
        <a:pattFill prst="pct90">
          <a:fgClr>
            <a:schemeClr val="bg1"/>
          </a:fgClr>
          <a:bgClr>
            <a:schemeClr val="tx2"/>
          </a:bgClr>
        </a:pattFill>
        <a:effectLst>
          <a:glow rad="228600">
            <a:schemeClr val="tx2">
              <a:alpha val="40000"/>
            </a:schemeClr>
          </a:glow>
        </a:effectLst>
      </dgm:spPr>
    </dgm:pt>
    <dgm:pt modelId="{DE2A6B40-9141-4328-BC08-7B314CAED513}" type="pres">
      <dgm:prSet presAssocID="{5F5C6BE0-3592-4227-AC91-EE8700B24549}" presName="linearProcess" presStyleCnt="0"/>
      <dgm:spPr/>
    </dgm:pt>
    <dgm:pt modelId="{D8ED737E-78AA-4EBD-842D-F33A8FF16A7F}" type="pres">
      <dgm:prSet presAssocID="{C55C6668-258C-4B7F-9891-3E66F2D000EE}" presName="textNode" presStyleLbl="node1" presStyleIdx="0" presStyleCnt="6" custLinFactX="-45172" custLinFactNeighborX="-100000" custLinFactNeighborY="1879">
        <dgm:presLayoutVars>
          <dgm:bulletEnabled val="1"/>
        </dgm:presLayoutVars>
      </dgm:prSet>
      <dgm:spPr/>
      <dgm:t>
        <a:bodyPr/>
        <a:lstStyle/>
        <a:p>
          <a:endParaRPr lang="en-US"/>
        </a:p>
      </dgm:t>
    </dgm:pt>
    <dgm:pt modelId="{8787F306-F62A-4913-83A9-1EAFAA3723EA}" type="pres">
      <dgm:prSet presAssocID="{C4F04E62-2901-4222-AFCC-BD2D9CC8A0E2}" presName="sibTrans" presStyleCnt="0"/>
      <dgm:spPr/>
    </dgm:pt>
    <dgm:pt modelId="{914B08A6-12CC-48EC-96A9-276454E457C0}" type="pres">
      <dgm:prSet presAssocID="{0DFE1B08-C374-4FE6-B3EA-A8208EC5324C}" presName="textNode" presStyleLbl="node1" presStyleIdx="1" presStyleCnt="6">
        <dgm:presLayoutVars>
          <dgm:bulletEnabled val="1"/>
        </dgm:presLayoutVars>
      </dgm:prSet>
      <dgm:spPr/>
      <dgm:t>
        <a:bodyPr/>
        <a:lstStyle/>
        <a:p>
          <a:endParaRPr lang="en-US"/>
        </a:p>
      </dgm:t>
    </dgm:pt>
    <dgm:pt modelId="{BEEAC353-C8E5-4AC3-9A0B-24094CEE82AC}" type="pres">
      <dgm:prSet presAssocID="{E55EF5E8-97EB-4300-A231-91D920EA3D23}" presName="sibTrans" presStyleCnt="0"/>
      <dgm:spPr/>
    </dgm:pt>
    <dgm:pt modelId="{22054DE5-1503-4D7E-BF12-967FFB73D9EF}" type="pres">
      <dgm:prSet presAssocID="{53934D27-95FE-420D-B2B0-97D3C89F0C3F}" presName="textNode" presStyleLbl="node1" presStyleIdx="2" presStyleCnt="6">
        <dgm:presLayoutVars>
          <dgm:bulletEnabled val="1"/>
        </dgm:presLayoutVars>
      </dgm:prSet>
      <dgm:spPr/>
      <dgm:t>
        <a:bodyPr/>
        <a:lstStyle/>
        <a:p>
          <a:endParaRPr lang="en-US"/>
        </a:p>
      </dgm:t>
    </dgm:pt>
    <dgm:pt modelId="{D5C82AD1-7936-4B95-9343-A4C393DD3716}" type="pres">
      <dgm:prSet presAssocID="{D2D97FB1-E127-4B40-A9FA-7F500E845715}" presName="sibTrans" presStyleCnt="0"/>
      <dgm:spPr/>
    </dgm:pt>
    <dgm:pt modelId="{84EF6174-9B11-4E73-9F54-C9A5CCD5E835}" type="pres">
      <dgm:prSet presAssocID="{30EA17AF-EB13-4949-8775-559054FCACD4}" presName="textNode" presStyleLbl="node1" presStyleIdx="3" presStyleCnt="6">
        <dgm:presLayoutVars>
          <dgm:bulletEnabled val="1"/>
        </dgm:presLayoutVars>
      </dgm:prSet>
      <dgm:spPr/>
      <dgm:t>
        <a:bodyPr/>
        <a:lstStyle/>
        <a:p>
          <a:endParaRPr lang="en-US"/>
        </a:p>
      </dgm:t>
    </dgm:pt>
    <dgm:pt modelId="{CBCBF8AA-6F75-4CC5-9B05-89385203ACC5}" type="pres">
      <dgm:prSet presAssocID="{F16C8E66-48D9-4CDC-BC56-88A28E78FC5E}" presName="sibTrans" presStyleCnt="0"/>
      <dgm:spPr/>
    </dgm:pt>
    <dgm:pt modelId="{1776102E-5017-4F1F-A6CA-E06F7C8E20B1}" type="pres">
      <dgm:prSet presAssocID="{5021A807-4A57-49CC-B50E-B19FF305AA00}" presName="textNode" presStyleLbl="node1" presStyleIdx="4" presStyleCnt="6">
        <dgm:presLayoutVars>
          <dgm:bulletEnabled val="1"/>
        </dgm:presLayoutVars>
      </dgm:prSet>
      <dgm:spPr/>
      <dgm:t>
        <a:bodyPr/>
        <a:lstStyle/>
        <a:p>
          <a:endParaRPr lang="en-US"/>
        </a:p>
      </dgm:t>
    </dgm:pt>
    <dgm:pt modelId="{09BB744D-D1FC-44B8-9DD1-C6D0A99BEF98}" type="pres">
      <dgm:prSet presAssocID="{681EFCB6-2E9B-45D9-8E32-0BEAA5E3DFF6}" presName="sibTrans" presStyleCnt="0"/>
      <dgm:spPr/>
    </dgm:pt>
    <dgm:pt modelId="{52E4A07A-0E66-4E53-8535-3BA370BE41C0}" type="pres">
      <dgm:prSet presAssocID="{2B9C518B-0F59-4733-967C-E84117E3CAE7}" presName="textNode" presStyleLbl="node1" presStyleIdx="5" presStyleCnt="6" custLinFactNeighborY="758">
        <dgm:presLayoutVars>
          <dgm:bulletEnabled val="1"/>
        </dgm:presLayoutVars>
      </dgm:prSet>
      <dgm:spPr/>
      <dgm:t>
        <a:bodyPr/>
        <a:lstStyle/>
        <a:p>
          <a:endParaRPr lang="en-US"/>
        </a:p>
      </dgm:t>
    </dgm:pt>
  </dgm:ptLst>
  <dgm:cxnLst>
    <dgm:cxn modelId="{23D280AA-CDB6-466D-8FFB-86B17BB1C274}" srcId="{5F5C6BE0-3592-4227-AC91-EE8700B24549}" destId="{30EA17AF-EB13-4949-8775-559054FCACD4}" srcOrd="3" destOrd="0" parTransId="{6E423579-248F-4426-BD0F-9895537EB61D}" sibTransId="{F16C8E66-48D9-4CDC-BC56-88A28E78FC5E}"/>
    <dgm:cxn modelId="{99253598-06CC-4436-81DE-4DF8868D18E4}" type="presOf" srcId="{0DFE1B08-C374-4FE6-B3EA-A8208EC5324C}" destId="{914B08A6-12CC-48EC-96A9-276454E457C0}" srcOrd="0" destOrd="0" presId="urn:microsoft.com/office/officeart/2005/8/layout/hProcess9"/>
    <dgm:cxn modelId="{C52502E7-3418-4901-A970-CDB1D3238C22}" type="presOf" srcId="{2B9C518B-0F59-4733-967C-E84117E3CAE7}" destId="{52E4A07A-0E66-4E53-8535-3BA370BE41C0}" srcOrd="0" destOrd="0" presId="urn:microsoft.com/office/officeart/2005/8/layout/hProcess9"/>
    <dgm:cxn modelId="{C7F414ED-52B8-4D4B-9BE3-9D303336B25A}" srcId="{5F5C6BE0-3592-4227-AC91-EE8700B24549}" destId="{0DFE1B08-C374-4FE6-B3EA-A8208EC5324C}" srcOrd="1" destOrd="0" parTransId="{A2D31C08-B574-487E-8468-BBCF45B45EDA}" sibTransId="{E55EF5E8-97EB-4300-A231-91D920EA3D23}"/>
    <dgm:cxn modelId="{612EA926-912F-468B-BFA7-B30F14B84AC2}" type="presOf" srcId="{5021A807-4A57-49CC-B50E-B19FF305AA00}" destId="{1776102E-5017-4F1F-A6CA-E06F7C8E20B1}" srcOrd="0" destOrd="0" presId="urn:microsoft.com/office/officeart/2005/8/layout/hProcess9"/>
    <dgm:cxn modelId="{77F8D5E2-239A-4D6F-A02D-6DC78F6A3FF1}" srcId="{5F5C6BE0-3592-4227-AC91-EE8700B24549}" destId="{53934D27-95FE-420D-B2B0-97D3C89F0C3F}" srcOrd="2" destOrd="0" parTransId="{0FE2053F-C984-4340-A6EE-B1AE76CF02F0}" sibTransId="{D2D97FB1-E127-4B40-A9FA-7F500E845715}"/>
    <dgm:cxn modelId="{A453F7F3-438E-4C38-B7E3-BD7B06FC50CC}" srcId="{5F5C6BE0-3592-4227-AC91-EE8700B24549}" destId="{C55C6668-258C-4B7F-9891-3E66F2D000EE}" srcOrd="0" destOrd="0" parTransId="{81D7BFC1-4507-477E-ADC6-246424E3F2CE}" sibTransId="{C4F04E62-2901-4222-AFCC-BD2D9CC8A0E2}"/>
    <dgm:cxn modelId="{48E02E06-CB07-41A1-9D13-53F3314F02F4}" type="presOf" srcId="{C55C6668-258C-4B7F-9891-3E66F2D000EE}" destId="{D8ED737E-78AA-4EBD-842D-F33A8FF16A7F}" srcOrd="0" destOrd="0" presId="urn:microsoft.com/office/officeart/2005/8/layout/hProcess9"/>
    <dgm:cxn modelId="{C6CC8F09-79FC-41D2-8AB2-92228A60CA35}" type="presOf" srcId="{30EA17AF-EB13-4949-8775-559054FCACD4}" destId="{84EF6174-9B11-4E73-9F54-C9A5CCD5E835}" srcOrd="0" destOrd="0" presId="urn:microsoft.com/office/officeart/2005/8/layout/hProcess9"/>
    <dgm:cxn modelId="{B27AC067-6136-43F1-B0C9-C08960A9F831}" srcId="{5F5C6BE0-3592-4227-AC91-EE8700B24549}" destId="{2B9C518B-0F59-4733-967C-E84117E3CAE7}" srcOrd="5" destOrd="0" parTransId="{F66FC2F8-4FB5-4AD6-BAB3-7CE7DA3FCC11}" sibTransId="{FFCC5CA1-7229-4586-88E5-5B91D7FEA7BB}"/>
    <dgm:cxn modelId="{8C06DAE9-40F2-45FD-831F-43713FD57576}" type="presOf" srcId="{53934D27-95FE-420D-B2B0-97D3C89F0C3F}" destId="{22054DE5-1503-4D7E-BF12-967FFB73D9EF}" srcOrd="0" destOrd="0" presId="urn:microsoft.com/office/officeart/2005/8/layout/hProcess9"/>
    <dgm:cxn modelId="{70BB2808-A2B9-4D2E-B843-5B8B8882A099}" srcId="{5F5C6BE0-3592-4227-AC91-EE8700B24549}" destId="{5021A807-4A57-49CC-B50E-B19FF305AA00}" srcOrd="4" destOrd="0" parTransId="{EC867611-2B68-49EE-8399-CDC922A3C55A}" sibTransId="{681EFCB6-2E9B-45D9-8E32-0BEAA5E3DFF6}"/>
    <dgm:cxn modelId="{F630978C-15F9-4E23-ABD3-EA7CADF2BD64}" type="presOf" srcId="{5F5C6BE0-3592-4227-AC91-EE8700B24549}" destId="{6B5BE7E1-46EF-45DF-985A-75C5315339BD}" srcOrd="0" destOrd="0" presId="urn:microsoft.com/office/officeart/2005/8/layout/hProcess9"/>
    <dgm:cxn modelId="{DB9F6B1C-B3EA-4315-9315-BC69C360588B}" type="presParOf" srcId="{6B5BE7E1-46EF-45DF-985A-75C5315339BD}" destId="{9F440C8C-2AD0-4F2E-AFF3-3F0E224B1BD7}" srcOrd="0" destOrd="0" presId="urn:microsoft.com/office/officeart/2005/8/layout/hProcess9"/>
    <dgm:cxn modelId="{CFF558A2-6F86-48B5-B681-4FD1A2238025}" type="presParOf" srcId="{6B5BE7E1-46EF-45DF-985A-75C5315339BD}" destId="{DE2A6B40-9141-4328-BC08-7B314CAED513}" srcOrd="1" destOrd="0" presId="urn:microsoft.com/office/officeart/2005/8/layout/hProcess9"/>
    <dgm:cxn modelId="{531542E1-3686-4F2C-8949-D60F6B583157}" type="presParOf" srcId="{DE2A6B40-9141-4328-BC08-7B314CAED513}" destId="{D8ED737E-78AA-4EBD-842D-F33A8FF16A7F}" srcOrd="0" destOrd="0" presId="urn:microsoft.com/office/officeart/2005/8/layout/hProcess9"/>
    <dgm:cxn modelId="{2C057D1E-DE0B-489E-A80F-DE8634CE7E02}" type="presParOf" srcId="{DE2A6B40-9141-4328-BC08-7B314CAED513}" destId="{8787F306-F62A-4913-83A9-1EAFAA3723EA}" srcOrd="1" destOrd="0" presId="urn:microsoft.com/office/officeart/2005/8/layout/hProcess9"/>
    <dgm:cxn modelId="{DB9F2393-DE36-479B-B9F4-E40C467CA332}" type="presParOf" srcId="{DE2A6B40-9141-4328-BC08-7B314CAED513}" destId="{914B08A6-12CC-48EC-96A9-276454E457C0}" srcOrd="2" destOrd="0" presId="urn:microsoft.com/office/officeart/2005/8/layout/hProcess9"/>
    <dgm:cxn modelId="{F3B62782-D8E1-419F-9E17-716E1038159F}" type="presParOf" srcId="{DE2A6B40-9141-4328-BC08-7B314CAED513}" destId="{BEEAC353-C8E5-4AC3-9A0B-24094CEE82AC}" srcOrd="3" destOrd="0" presId="urn:microsoft.com/office/officeart/2005/8/layout/hProcess9"/>
    <dgm:cxn modelId="{AAB6DFCD-32F6-42D7-A6E3-1E0EBDD3BC94}" type="presParOf" srcId="{DE2A6B40-9141-4328-BC08-7B314CAED513}" destId="{22054DE5-1503-4D7E-BF12-967FFB73D9EF}" srcOrd="4" destOrd="0" presId="urn:microsoft.com/office/officeart/2005/8/layout/hProcess9"/>
    <dgm:cxn modelId="{AE00657E-828B-49EE-8A7B-61260E4C5A09}" type="presParOf" srcId="{DE2A6B40-9141-4328-BC08-7B314CAED513}" destId="{D5C82AD1-7936-4B95-9343-A4C393DD3716}" srcOrd="5" destOrd="0" presId="urn:microsoft.com/office/officeart/2005/8/layout/hProcess9"/>
    <dgm:cxn modelId="{F13C0DB0-EE58-4F8B-B39C-7EB79748C1D3}" type="presParOf" srcId="{DE2A6B40-9141-4328-BC08-7B314CAED513}" destId="{84EF6174-9B11-4E73-9F54-C9A5CCD5E835}" srcOrd="6" destOrd="0" presId="urn:microsoft.com/office/officeart/2005/8/layout/hProcess9"/>
    <dgm:cxn modelId="{49376DD5-1FFF-4D5E-AB79-B6AF1BDD9790}" type="presParOf" srcId="{DE2A6B40-9141-4328-BC08-7B314CAED513}" destId="{CBCBF8AA-6F75-4CC5-9B05-89385203ACC5}" srcOrd="7" destOrd="0" presId="urn:microsoft.com/office/officeart/2005/8/layout/hProcess9"/>
    <dgm:cxn modelId="{F14F1696-7076-4E85-8024-7D197F4D82BB}" type="presParOf" srcId="{DE2A6B40-9141-4328-BC08-7B314CAED513}" destId="{1776102E-5017-4F1F-A6CA-E06F7C8E20B1}" srcOrd="8" destOrd="0" presId="urn:microsoft.com/office/officeart/2005/8/layout/hProcess9"/>
    <dgm:cxn modelId="{D9690FA8-6C00-4D49-9B4B-53228A63449B}" type="presParOf" srcId="{DE2A6B40-9141-4328-BC08-7B314CAED513}" destId="{09BB744D-D1FC-44B8-9DD1-C6D0A99BEF98}" srcOrd="9" destOrd="0" presId="urn:microsoft.com/office/officeart/2005/8/layout/hProcess9"/>
    <dgm:cxn modelId="{11CB6773-8304-48C1-BF56-16CB1B6BD244}" type="presParOf" srcId="{DE2A6B40-9141-4328-BC08-7B314CAED513}" destId="{52E4A07A-0E66-4E53-8535-3BA370BE41C0}" srcOrd="10" destOrd="0" presId="urn:microsoft.com/office/officeart/2005/8/layout/hProcess9"/>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C89BD-0A57-4C47-9C20-F5FB246DBB47}">
      <dsp:nvSpPr>
        <dsp:cNvPr id="0" name=""/>
        <dsp:cNvSpPr/>
      </dsp:nvSpPr>
      <dsp:spPr>
        <a:xfrm>
          <a:off x="2783" y="520067"/>
          <a:ext cx="3009334" cy="2403922"/>
        </a:xfrm>
        <a:prstGeom prst="round2SameRect">
          <a:avLst>
            <a:gd name="adj1" fmla="val 8000"/>
            <a:gd name="adj2" fmla="val 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glow rad="63500">
            <a:schemeClr val="tx2">
              <a:alpha val="40000"/>
            </a:schemeClr>
          </a:glow>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Medical hub</a:t>
          </a:r>
          <a:endParaRPr lang="en-US" sz="1800" b="1" kern="1200" dirty="0">
            <a:solidFill>
              <a:schemeClr val="tx2"/>
            </a:solidFill>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Activity centers</a:t>
          </a:r>
          <a:endParaRPr lang="en-US" sz="1800" b="1" kern="1200" dirty="0">
            <a:solidFill>
              <a:schemeClr val="tx2"/>
            </a:solidFill>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Transit access</a:t>
          </a:r>
          <a:endParaRPr lang="en-US" sz="1800" b="1" kern="1200" dirty="0">
            <a:solidFill>
              <a:schemeClr val="tx2"/>
            </a:solidFill>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Mobility improvements</a:t>
          </a:r>
          <a:endParaRPr lang="en-US" sz="1800" b="1" kern="1200" dirty="0">
            <a:solidFill>
              <a:schemeClr val="tx2"/>
            </a:solidFill>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Bike infrastructure</a:t>
          </a:r>
          <a:endParaRPr lang="en-US" sz="1800" b="1" kern="1200" dirty="0">
            <a:solidFill>
              <a:schemeClr val="tx2"/>
            </a:solidFill>
            <a:latin typeface="Franklin Gothic Book" panose="020B0503020102020204" pitchFamily="34" charset="0"/>
          </a:endParaRPr>
        </a:p>
      </dsp:txBody>
      <dsp:txXfrm>
        <a:off x="59110" y="576394"/>
        <a:ext cx="2896680" cy="2347595"/>
      </dsp:txXfrm>
    </dsp:sp>
    <dsp:sp modelId="{C184D479-D159-40A7-A7EB-0C48B8313B55}">
      <dsp:nvSpPr>
        <dsp:cNvPr id="0" name=""/>
        <dsp:cNvSpPr/>
      </dsp:nvSpPr>
      <dsp:spPr>
        <a:xfrm>
          <a:off x="2783" y="2845231"/>
          <a:ext cx="3009334" cy="965954"/>
        </a:xfrm>
        <a:prstGeom prst="rect">
          <a:avLst/>
        </a:prstGeom>
        <a:solidFill>
          <a:schemeClr val="tx2"/>
        </a:solidFill>
        <a:ln w="9525" cap="flat" cmpd="sng" algn="ctr">
          <a:solidFill>
            <a:schemeClr val="tx2"/>
          </a:solidFill>
          <a:prstDash val="solid"/>
        </a:ln>
        <a:effectLst>
          <a:glow rad="63500">
            <a:schemeClr val="tx2">
              <a:alpha val="40000"/>
            </a:schemeClr>
          </a:glow>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Assets</a:t>
          </a:r>
          <a:endParaRPr lang="en-US" sz="3200" b="1" kern="1200" dirty="0">
            <a:solidFill>
              <a:schemeClr val="bg1"/>
            </a:solidFill>
            <a:effectLst>
              <a:outerShdw blurRad="38100" dist="38100" dir="2700000" algn="tl">
                <a:srgbClr val="000000">
                  <a:alpha val="43137"/>
                </a:srgbClr>
              </a:outerShdw>
            </a:effectLst>
            <a:latin typeface="Franklin Gothic Book" panose="020B0503020102020204" pitchFamily="34" charset="0"/>
          </a:endParaRPr>
        </a:p>
      </dsp:txBody>
      <dsp:txXfrm>
        <a:off x="2783" y="2845231"/>
        <a:ext cx="2119249" cy="965954"/>
      </dsp:txXfrm>
    </dsp:sp>
    <dsp:sp modelId="{D05A7178-A871-4FA7-A394-FCCD5C36DB8C}">
      <dsp:nvSpPr>
        <dsp:cNvPr id="0" name=""/>
        <dsp:cNvSpPr/>
      </dsp:nvSpPr>
      <dsp:spPr>
        <a:xfrm>
          <a:off x="2207162" y="2998664"/>
          <a:ext cx="1053267" cy="10532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9525" cap="flat" cmpd="sng" algn="ctr">
          <a:solidFill>
            <a:schemeClr val="tx2">
              <a:alpha val="90000"/>
            </a:schemeClr>
          </a:solidFill>
          <a:prstDash val="solid"/>
        </a:ln>
        <a:effectLst/>
      </dsp:spPr>
      <dsp:style>
        <a:lnRef idx="1">
          <a:scrgbClr r="0" g="0" b="0"/>
        </a:lnRef>
        <a:fillRef idx="1">
          <a:scrgbClr r="0" g="0" b="0"/>
        </a:fillRef>
        <a:effectRef idx="0">
          <a:scrgbClr r="0" g="0" b="0"/>
        </a:effectRef>
        <a:fontRef idx="minor"/>
      </dsp:style>
    </dsp:sp>
    <dsp:sp modelId="{5B9CBFD9-9D64-4D68-B611-2543C13C3F84}">
      <dsp:nvSpPr>
        <dsp:cNvPr id="0" name=""/>
        <dsp:cNvSpPr/>
      </dsp:nvSpPr>
      <dsp:spPr>
        <a:xfrm>
          <a:off x="3521370" y="545300"/>
          <a:ext cx="3009334" cy="2302991"/>
        </a:xfrm>
        <a:prstGeom prst="round2SameRect">
          <a:avLst>
            <a:gd name="adj1" fmla="val 8000"/>
            <a:gd name="adj2" fmla="val 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glow rad="63500">
            <a:schemeClr val="tx2">
              <a:alpha val="40000"/>
            </a:schemeClr>
          </a:glow>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Drainage</a:t>
          </a:r>
          <a:endParaRPr lang="en-US" sz="1800" b="1" kern="1200" dirty="0">
            <a:solidFill>
              <a:schemeClr val="tx2"/>
            </a:solidFill>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Economic competitiveness</a:t>
          </a:r>
          <a:endParaRPr lang="en-US" sz="1800" b="1" kern="1200" dirty="0">
            <a:solidFill>
              <a:schemeClr val="tx2"/>
            </a:solidFill>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2"/>
              </a:solidFill>
              <a:latin typeface="Franklin Gothic Book" panose="020B0503020102020204" pitchFamily="34" charset="0"/>
            </a:rPr>
            <a:t>High relative transit need north of I-10</a:t>
          </a:r>
          <a:endParaRPr lang="en-US" sz="1800" b="1" kern="1200" dirty="0">
            <a:solidFill>
              <a:schemeClr val="tx2"/>
            </a:solidFill>
            <a:latin typeface="Franklin Gothic Book" panose="020B0503020102020204" pitchFamily="34" charset="0"/>
          </a:endParaRPr>
        </a:p>
      </dsp:txBody>
      <dsp:txXfrm>
        <a:off x="3575332" y="599262"/>
        <a:ext cx="2901410" cy="2249029"/>
      </dsp:txXfrm>
    </dsp:sp>
    <dsp:sp modelId="{0BD60E8B-1EE8-458A-97CF-A091C39100F4}">
      <dsp:nvSpPr>
        <dsp:cNvPr id="0" name=""/>
        <dsp:cNvSpPr/>
      </dsp:nvSpPr>
      <dsp:spPr>
        <a:xfrm>
          <a:off x="3521370" y="2819999"/>
          <a:ext cx="3009334" cy="9659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glow rad="63500">
            <a:schemeClr val="tx2">
              <a:alpha val="40000"/>
            </a:schemeClr>
          </a:glo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Challenges</a:t>
          </a:r>
          <a:endParaRPr lang="en-US" sz="2800" b="1" kern="1200" dirty="0">
            <a:solidFill>
              <a:schemeClr val="bg1"/>
            </a:solidFill>
            <a:effectLst>
              <a:outerShdw blurRad="38100" dist="38100" dir="2700000" algn="tl">
                <a:srgbClr val="000000">
                  <a:alpha val="43137"/>
                </a:srgbClr>
              </a:outerShdw>
            </a:effectLst>
            <a:latin typeface="Franklin Gothic Book" panose="020B0503020102020204" pitchFamily="34" charset="0"/>
          </a:endParaRPr>
        </a:p>
      </dsp:txBody>
      <dsp:txXfrm>
        <a:off x="3521370" y="2819999"/>
        <a:ext cx="2119249" cy="965954"/>
      </dsp:txXfrm>
    </dsp:sp>
    <dsp:sp modelId="{CA3030B9-BBDA-4911-8D5C-0810BCC65AAE}">
      <dsp:nvSpPr>
        <dsp:cNvPr id="0" name=""/>
        <dsp:cNvSpPr/>
      </dsp:nvSpPr>
      <dsp:spPr>
        <a:xfrm>
          <a:off x="5725749" y="2973432"/>
          <a:ext cx="1053267" cy="105326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9525" cap="flat" cmpd="sng" algn="ctr">
          <a:solidFill>
            <a:schemeClr val="tx2">
              <a:alpha val="9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CC077-3C8F-479F-8AF4-8DE7177C448A}">
      <dsp:nvSpPr>
        <dsp:cNvPr id="0" name=""/>
        <dsp:cNvSpPr/>
      </dsp:nvSpPr>
      <dsp:spPr>
        <a:xfrm>
          <a:off x="2845" y="2335438"/>
          <a:ext cx="1807378" cy="90368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Franklin Gothic Book" panose="020B0503020102020204" pitchFamily="34" charset="0"/>
            </a:rPr>
            <a:t>Federal</a:t>
          </a:r>
          <a:endParaRPr lang="en-US" sz="3200" b="1" kern="1200" dirty="0">
            <a:effectLst>
              <a:outerShdw blurRad="38100" dist="38100" dir="2700000" algn="tl">
                <a:srgbClr val="000000">
                  <a:alpha val="43137"/>
                </a:srgbClr>
              </a:outerShdw>
            </a:effectLst>
            <a:latin typeface="Franklin Gothic Book" panose="020B0503020102020204" pitchFamily="34" charset="0"/>
          </a:endParaRPr>
        </a:p>
      </dsp:txBody>
      <dsp:txXfrm>
        <a:off x="29313" y="2361906"/>
        <a:ext cx="1754442" cy="850753"/>
      </dsp:txXfrm>
    </dsp:sp>
    <dsp:sp modelId="{F4DF4411-E3B2-434F-805B-14CCC725D513}">
      <dsp:nvSpPr>
        <dsp:cNvPr id="0" name=""/>
        <dsp:cNvSpPr/>
      </dsp:nvSpPr>
      <dsp:spPr>
        <a:xfrm rot="17692822">
          <a:off x="1312526" y="1993261"/>
          <a:ext cx="1718347" cy="29179"/>
        </a:xfrm>
        <a:custGeom>
          <a:avLst/>
          <a:gdLst/>
          <a:ahLst/>
          <a:cxnLst/>
          <a:rect l="0" t="0" r="0" b="0"/>
          <a:pathLst>
            <a:path>
              <a:moveTo>
                <a:pt x="0" y="14589"/>
              </a:moveTo>
              <a:lnTo>
                <a:pt x="1718347"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128741" y="1964892"/>
        <a:ext cx="85917" cy="85917"/>
      </dsp:txXfrm>
    </dsp:sp>
    <dsp:sp modelId="{E35DD5C3-D843-4514-B622-AF492EB0173E}">
      <dsp:nvSpPr>
        <dsp:cNvPr id="0" name=""/>
        <dsp:cNvSpPr/>
      </dsp:nvSpPr>
      <dsp:spPr>
        <a:xfrm>
          <a:off x="2533175" y="776574"/>
          <a:ext cx="1807378" cy="903689"/>
        </a:xfrm>
        <a:prstGeom prst="roundRect">
          <a:avLst>
            <a:gd name="adj" fmla="val 10000"/>
          </a:avLst>
        </a:prstGeom>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latin typeface="Franklin Gothic Book" panose="020B0503020102020204" pitchFamily="34" charset="0"/>
            </a:rPr>
            <a:t>Congestion Mitigation and Air Quality (CMAQ) Improvement Program</a:t>
          </a:r>
          <a:endParaRPr lang="en-US" sz="1200" kern="1200" dirty="0">
            <a:solidFill>
              <a:schemeClr val="tx1"/>
            </a:solidFill>
            <a:latin typeface="Franklin Gothic Book" panose="020B0503020102020204" pitchFamily="34" charset="0"/>
          </a:endParaRPr>
        </a:p>
      </dsp:txBody>
      <dsp:txXfrm>
        <a:off x="2559643" y="803042"/>
        <a:ext cx="1754442" cy="850753"/>
      </dsp:txXfrm>
    </dsp:sp>
    <dsp:sp modelId="{B270949B-4160-42E5-83F7-2FA7A52D8B43}">
      <dsp:nvSpPr>
        <dsp:cNvPr id="0" name=""/>
        <dsp:cNvSpPr/>
      </dsp:nvSpPr>
      <dsp:spPr>
        <a:xfrm rot="19457599">
          <a:off x="1726541" y="2512882"/>
          <a:ext cx="890317" cy="29179"/>
        </a:xfrm>
        <a:custGeom>
          <a:avLst/>
          <a:gdLst/>
          <a:ahLst/>
          <a:cxnLst/>
          <a:rect l="0" t="0" r="0" b="0"/>
          <a:pathLst>
            <a:path>
              <a:moveTo>
                <a:pt x="0" y="14589"/>
              </a:moveTo>
              <a:lnTo>
                <a:pt x="890317"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9442" y="2505214"/>
        <a:ext cx="44515" cy="44515"/>
      </dsp:txXfrm>
    </dsp:sp>
    <dsp:sp modelId="{408980B1-3ECC-4472-8700-9539DDEBA48B}">
      <dsp:nvSpPr>
        <dsp:cNvPr id="0" name=""/>
        <dsp:cNvSpPr/>
      </dsp:nvSpPr>
      <dsp:spPr>
        <a:xfrm>
          <a:off x="2533175" y="1815816"/>
          <a:ext cx="1807378" cy="903689"/>
        </a:xfrm>
        <a:prstGeom prst="roundRect">
          <a:avLst>
            <a:gd name="adj" fmla="val 10000"/>
          </a:avLst>
        </a:prstGeom>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0" i="0" kern="1200" dirty="0" smtClean="0">
              <a:solidFill>
                <a:schemeClr val="tx1"/>
              </a:solidFill>
              <a:latin typeface="Franklin Gothic Book" panose="020B0503020102020204" pitchFamily="34" charset="0"/>
            </a:rPr>
            <a:t>Surface Transportation Program (STP)</a:t>
          </a:r>
          <a:endParaRPr lang="en-US" sz="1300" kern="1200" dirty="0">
            <a:solidFill>
              <a:schemeClr val="tx1"/>
            </a:solidFill>
          </a:endParaRPr>
        </a:p>
      </dsp:txBody>
      <dsp:txXfrm>
        <a:off x="2559643" y="1842284"/>
        <a:ext cx="1754442" cy="850753"/>
      </dsp:txXfrm>
    </dsp:sp>
    <dsp:sp modelId="{E4B18C62-187C-4F99-857C-C4F2A813432F}">
      <dsp:nvSpPr>
        <dsp:cNvPr id="0" name=""/>
        <dsp:cNvSpPr/>
      </dsp:nvSpPr>
      <dsp:spPr>
        <a:xfrm rot="2142401">
          <a:off x="1726541" y="3032503"/>
          <a:ext cx="890317" cy="29179"/>
        </a:xfrm>
        <a:custGeom>
          <a:avLst/>
          <a:gdLst/>
          <a:ahLst/>
          <a:cxnLst/>
          <a:rect l="0" t="0" r="0" b="0"/>
          <a:pathLst>
            <a:path>
              <a:moveTo>
                <a:pt x="0" y="14589"/>
              </a:moveTo>
              <a:lnTo>
                <a:pt x="890317"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9442" y="3024835"/>
        <a:ext cx="44515" cy="44515"/>
      </dsp:txXfrm>
    </dsp:sp>
    <dsp:sp modelId="{383BD5AF-4F96-403B-A0B6-1619E6692863}">
      <dsp:nvSpPr>
        <dsp:cNvPr id="0" name=""/>
        <dsp:cNvSpPr/>
      </dsp:nvSpPr>
      <dsp:spPr>
        <a:xfrm>
          <a:off x="2533175" y="2855059"/>
          <a:ext cx="1807378" cy="903689"/>
        </a:xfrm>
        <a:prstGeom prst="roundRect">
          <a:avLst>
            <a:gd name="adj" fmla="val 10000"/>
          </a:avLst>
        </a:prstGeom>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0" i="0" kern="1200" dirty="0" smtClean="0">
              <a:solidFill>
                <a:schemeClr val="tx1"/>
              </a:solidFill>
              <a:latin typeface="Franklin Gothic Book" panose="020B0503020102020204" pitchFamily="34" charset="0"/>
            </a:rPr>
            <a:t>Transportation Alternatives Program (TAP)</a:t>
          </a:r>
          <a:endParaRPr lang="en-US" sz="1200" b="0" i="0" kern="1200" dirty="0">
            <a:solidFill>
              <a:schemeClr val="tx1"/>
            </a:solidFill>
            <a:latin typeface="Franklin Gothic Book" panose="020B0503020102020204" pitchFamily="34" charset="0"/>
          </a:endParaRPr>
        </a:p>
      </dsp:txBody>
      <dsp:txXfrm>
        <a:off x="2559643" y="2881527"/>
        <a:ext cx="1754442" cy="850753"/>
      </dsp:txXfrm>
    </dsp:sp>
    <dsp:sp modelId="{23A6D84E-A182-456D-9CBA-520E9F185049}">
      <dsp:nvSpPr>
        <dsp:cNvPr id="0" name=""/>
        <dsp:cNvSpPr/>
      </dsp:nvSpPr>
      <dsp:spPr>
        <a:xfrm rot="3907178">
          <a:off x="1312526" y="3552125"/>
          <a:ext cx="1718347" cy="29179"/>
        </a:xfrm>
        <a:custGeom>
          <a:avLst/>
          <a:gdLst/>
          <a:ahLst/>
          <a:cxnLst/>
          <a:rect l="0" t="0" r="0" b="0"/>
          <a:pathLst>
            <a:path>
              <a:moveTo>
                <a:pt x="0" y="14589"/>
              </a:moveTo>
              <a:lnTo>
                <a:pt x="1718347"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128741" y="3523756"/>
        <a:ext cx="85917" cy="85917"/>
      </dsp:txXfrm>
    </dsp:sp>
    <dsp:sp modelId="{C2AB0CD1-B9C5-415A-A33C-83C58816473C}">
      <dsp:nvSpPr>
        <dsp:cNvPr id="0" name=""/>
        <dsp:cNvSpPr/>
      </dsp:nvSpPr>
      <dsp:spPr>
        <a:xfrm>
          <a:off x="2533175" y="3894302"/>
          <a:ext cx="1807378" cy="903689"/>
        </a:xfrm>
        <a:prstGeom prst="roundRect">
          <a:avLst>
            <a:gd name="adj" fmla="val 10000"/>
          </a:avLst>
        </a:prstGeom>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0" i="0" kern="1200" dirty="0" smtClean="0">
              <a:solidFill>
                <a:schemeClr val="tx1"/>
              </a:solidFill>
              <a:latin typeface="Franklin Gothic Book" panose="020B0503020102020204" pitchFamily="34" charset="0"/>
            </a:rPr>
            <a:t>Other Discretionary Federal Funding Opportunities (ARRA, TIGER)</a:t>
          </a:r>
          <a:endParaRPr lang="en-US" sz="1200" b="0" i="0" kern="1200" dirty="0">
            <a:solidFill>
              <a:schemeClr val="tx1"/>
            </a:solidFill>
            <a:latin typeface="Franklin Gothic Book" panose="020B0503020102020204" pitchFamily="34" charset="0"/>
          </a:endParaRPr>
        </a:p>
      </dsp:txBody>
      <dsp:txXfrm>
        <a:off x="2559643" y="3920770"/>
        <a:ext cx="1754442" cy="850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2FF0-D7D0-4C4C-BEC1-E6BC343832AC}">
      <dsp:nvSpPr>
        <dsp:cNvPr id="0" name=""/>
        <dsp:cNvSpPr/>
      </dsp:nvSpPr>
      <dsp:spPr>
        <a:xfrm>
          <a:off x="1993" y="2287604"/>
          <a:ext cx="1532030" cy="923155"/>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Franklin Gothic Book" panose="020B0503020102020204" pitchFamily="34" charset="0"/>
            </a:rPr>
            <a:t>State</a:t>
          </a:r>
          <a:endParaRPr lang="en-US" sz="3200" b="1" kern="1200" dirty="0">
            <a:effectLst>
              <a:outerShdw blurRad="38100" dist="38100" dir="2700000" algn="tl">
                <a:srgbClr val="000000">
                  <a:alpha val="43137"/>
                </a:srgbClr>
              </a:outerShdw>
            </a:effectLst>
            <a:latin typeface="Franklin Gothic Book" panose="020B0503020102020204" pitchFamily="34" charset="0"/>
          </a:endParaRPr>
        </a:p>
      </dsp:txBody>
      <dsp:txXfrm>
        <a:off x="29031" y="2314642"/>
        <a:ext cx="1477954" cy="869079"/>
      </dsp:txXfrm>
    </dsp:sp>
    <dsp:sp modelId="{FBABC6FB-978E-4AF0-B5C0-C6DCE8DD54BA}">
      <dsp:nvSpPr>
        <dsp:cNvPr id="0" name=""/>
        <dsp:cNvSpPr/>
      </dsp:nvSpPr>
      <dsp:spPr>
        <a:xfrm rot="19457599">
          <a:off x="1458819" y="2502399"/>
          <a:ext cx="800119" cy="26586"/>
        </a:xfrm>
        <a:custGeom>
          <a:avLst/>
          <a:gdLst/>
          <a:ahLst/>
          <a:cxnLst/>
          <a:rect l="0" t="0" r="0" b="0"/>
          <a:pathLst>
            <a:path>
              <a:moveTo>
                <a:pt x="0" y="13293"/>
              </a:moveTo>
              <a:lnTo>
                <a:pt x="800119" y="13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38875" y="2495690"/>
        <a:ext cx="40005" cy="40005"/>
      </dsp:txXfrm>
    </dsp:sp>
    <dsp:sp modelId="{1AC0F2AC-9174-4913-8B72-EA144FD2E37B}">
      <dsp:nvSpPr>
        <dsp:cNvPr id="0" name=""/>
        <dsp:cNvSpPr/>
      </dsp:nvSpPr>
      <dsp:spPr>
        <a:xfrm>
          <a:off x="2183733" y="1876135"/>
          <a:ext cx="1624272" cy="812136"/>
        </a:xfrm>
        <a:prstGeom prst="roundRect">
          <a:avLst>
            <a:gd name="adj" fmla="val 10000"/>
          </a:avLst>
        </a:prstGeom>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Franklin Gothic Book" panose="020B0503020102020204" pitchFamily="34" charset="0"/>
            </a:rPr>
            <a:t>Proposition 1 Funding</a:t>
          </a:r>
          <a:endParaRPr lang="en-US" sz="1200" kern="1200" dirty="0">
            <a:solidFill>
              <a:schemeClr val="tx1"/>
            </a:solidFill>
            <a:latin typeface="Franklin Gothic Book" panose="020B0503020102020204" pitchFamily="34" charset="0"/>
          </a:endParaRPr>
        </a:p>
      </dsp:txBody>
      <dsp:txXfrm>
        <a:off x="2207520" y="1899922"/>
        <a:ext cx="1576698" cy="764562"/>
      </dsp:txXfrm>
    </dsp:sp>
    <dsp:sp modelId="{CBDDAAE0-E9B5-4D41-82AB-4D03C27A078C}">
      <dsp:nvSpPr>
        <dsp:cNvPr id="0" name=""/>
        <dsp:cNvSpPr/>
      </dsp:nvSpPr>
      <dsp:spPr>
        <a:xfrm rot="2142401">
          <a:off x="1458819" y="2969378"/>
          <a:ext cx="800119" cy="26586"/>
        </a:xfrm>
        <a:custGeom>
          <a:avLst/>
          <a:gdLst/>
          <a:ahLst/>
          <a:cxnLst/>
          <a:rect l="0" t="0" r="0" b="0"/>
          <a:pathLst>
            <a:path>
              <a:moveTo>
                <a:pt x="0" y="13293"/>
              </a:moveTo>
              <a:lnTo>
                <a:pt x="800119" y="13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38875" y="2962668"/>
        <a:ext cx="40005" cy="40005"/>
      </dsp:txXfrm>
    </dsp:sp>
    <dsp:sp modelId="{71627A87-73B5-4890-A8EC-0CC7378A066C}">
      <dsp:nvSpPr>
        <dsp:cNvPr id="0" name=""/>
        <dsp:cNvSpPr/>
      </dsp:nvSpPr>
      <dsp:spPr>
        <a:xfrm>
          <a:off x="2183733" y="2810092"/>
          <a:ext cx="1624272" cy="812136"/>
        </a:xfrm>
        <a:prstGeom prst="roundRect">
          <a:avLst>
            <a:gd name="adj" fmla="val 10000"/>
          </a:avLst>
        </a:prstGeom>
        <a:gradFill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5400" cap="flat" cmpd="sng" algn="ctr">
          <a:solidFill>
            <a:schemeClr val="lt1">
              <a:hueOff val="0"/>
              <a:satOff val="0"/>
              <a:lumOff val="0"/>
              <a:alphaOff val="0"/>
            </a:schemeClr>
          </a:solidFill>
          <a:prstDash val="solid"/>
        </a:ln>
        <a:effectLst>
          <a:glow rad="63500">
            <a:schemeClr val="bg1">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kern="1200" dirty="0" smtClean="0">
              <a:solidFill>
                <a:schemeClr val="tx1"/>
              </a:solidFill>
              <a:latin typeface="Franklin Gothic Book" panose="020B0503020102020204" pitchFamily="34" charset="0"/>
            </a:rPr>
            <a:t>Proposition 7 Funding</a:t>
          </a:r>
          <a:endParaRPr lang="en-US" sz="1300" kern="1200" dirty="0">
            <a:solidFill>
              <a:schemeClr val="tx1"/>
            </a:solidFill>
          </a:endParaRPr>
        </a:p>
      </dsp:txBody>
      <dsp:txXfrm>
        <a:off x="2207520" y="2833879"/>
        <a:ext cx="1576698" cy="764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40C8C-2AD0-4F2E-AFF3-3F0E224B1BD7}">
      <dsp:nvSpPr>
        <dsp:cNvPr id="0" name=""/>
        <dsp:cNvSpPr/>
      </dsp:nvSpPr>
      <dsp:spPr>
        <a:xfrm>
          <a:off x="2" y="138112"/>
          <a:ext cx="8991595" cy="4143375"/>
        </a:xfrm>
        <a:prstGeom prst="rightArrow">
          <a:avLst/>
        </a:prstGeom>
        <a:pattFill prst="pct90">
          <a:fgClr>
            <a:schemeClr val="bg1"/>
          </a:fgClr>
          <a:bgClr>
            <a:schemeClr val="tx2"/>
          </a:bgClr>
        </a:pattFill>
        <a:ln>
          <a:noFill/>
        </a:ln>
        <a:effectLst>
          <a:glow rad="228600">
            <a:schemeClr val="tx2">
              <a:alpha val="40000"/>
            </a:schemeClr>
          </a:glow>
        </a:effectLst>
      </dsp:spPr>
      <dsp:style>
        <a:lnRef idx="0">
          <a:scrgbClr r="0" g="0" b="0"/>
        </a:lnRef>
        <a:fillRef idx="1">
          <a:scrgbClr r="0" g="0" b="0"/>
        </a:fillRef>
        <a:effectRef idx="2">
          <a:scrgbClr r="0" g="0" b="0"/>
        </a:effectRef>
        <a:fontRef idx="minor"/>
      </dsp:style>
    </dsp:sp>
    <dsp:sp modelId="{D8ED737E-78AA-4EBD-842D-F33A8FF16A7F}">
      <dsp:nvSpPr>
        <dsp:cNvPr id="0" name=""/>
        <dsp:cNvSpPr/>
      </dsp:nvSpPr>
      <dsp:spPr>
        <a:xfrm>
          <a:off x="0" y="1359097"/>
          <a:ext cx="1437865" cy="176784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anose="020B0503020102020204" pitchFamily="34" charset="0"/>
            </a:rPr>
            <a:t>Safety</a:t>
          </a:r>
          <a:r>
            <a:rPr lang="en-US" sz="1100" b="1" kern="1200" dirty="0" smtClean="0">
              <a:latin typeface="Franklin Gothic Book" panose="020B0503020102020204" pitchFamily="34" charset="0"/>
            </a:rPr>
            <a:t> </a:t>
          </a:r>
          <a:endParaRPr lang="en-US" sz="1100" b="1" kern="1200" dirty="0">
            <a:latin typeface="Franklin Gothic Book" panose="020B0503020102020204" pitchFamily="34" charset="0"/>
          </a:endParaRPr>
        </a:p>
      </dsp:txBody>
      <dsp:txXfrm>
        <a:off x="70191" y="1429288"/>
        <a:ext cx="1297483" cy="1627458"/>
      </dsp:txXfrm>
    </dsp:sp>
    <dsp:sp modelId="{914B08A6-12CC-48EC-96A9-276454E457C0}">
      <dsp:nvSpPr>
        <dsp:cNvPr id="0" name=""/>
        <dsp:cNvSpPr/>
      </dsp:nvSpPr>
      <dsp:spPr>
        <a:xfrm>
          <a:off x="1512228" y="1325880"/>
          <a:ext cx="1437865" cy="1767840"/>
        </a:xfrm>
        <a:prstGeom prst="roundRect">
          <a:avLst/>
        </a:prstGeom>
        <a:gradFill rotWithShape="0">
          <a:gsLst>
            <a:gs pos="0">
              <a:schemeClr val="accent1">
                <a:shade val="80000"/>
                <a:hueOff val="61249"/>
                <a:satOff val="-878"/>
                <a:lumOff val="5123"/>
                <a:alphaOff val="0"/>
                <a:shade val="51000"/>
                <a:satMod val="130000"/>
              </a:schemeClr>
            </a:gs>
            <a:gs pos="80000">
              <a:schemeClr val="accent1">
                <a:shade val="80000"/>
                <a:hueOff val="61249"/>
                <a:satOff val="-878"/>
                <a:lumOff val="5123"/>
                <a:alphaOff val="0"/>
                <a:shade val="93000"/>
                <a:satMod val="130000"/>
              </a:schemeClr>
            </a:gs>
            <a:gs pos="100000">
              <a:schemeClr val="accent1">
                <a:shade val="80000"/>
                <a:hueOff val="61249"/>
                <a:satOff val="-878"/>
                <a:lumOff val="512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anose="020B0503020102020204" pitchFamily="34" charset="0"/>
            </a:rPr>
            <a:t>Access management</a:t>
          </a:r>
          <a:endParaRPr lang="en-US" sz="1400" b="1" kern="1200" dirty="0">
            <a:latin typeface="Franklin Gothic Book" panose="020B0503020102020204" pitchFamily="34" charset="0"/>
          </a:endParaRPr>
        </a:p>
      </dsp:txBody>
      <dsp:txXfrm>
        <a:off x="1582419" y="1396071"/>
        <a:ext cx="1297483" cy="1627458"/>
      </dsp:txXfrm>
    </dsp:sp>
    <dsp:sp modelId="{22054DE5-1503-4D7E-BF12-967FFB73D9EF}">
      <dsp:nvSpPr>
        <dsp:cNvPr id="0" name=""/>
        <dsp:cNvSpPr/>
      </dsp:nvSpPr>
      <dsp:spPr>
        <a:xfrm>
          <a:off x="3021987" y="1325880"/>
          <a:ext cx="1437865" cy="1767840"/>
        </a:xfrm>
        <a:prstGeom prst="roundRect">
          <a:avLst/>
        </a:prstGeom>
        <a:gradFill rotWithShape="0">
          <a:gsLst>
            <a:gs pos="0">
              <a:schemeClr val="accent1">
                <a:shade val="80000"/>
                <a:hueOff val="122498"/>
                <a:satOff val="-1757"/>
                <a:lumOff val="10246"/>
                <a:alphaOff val="0"/>
                <a:shade val="51000"/>
                <a:satMod val="130000"/>
              </a:schemeClr>
            </a:gs>
            <a:gs pos="80000">
              <a:schemeClr val="accent1">
                <a:shade val="80000"/>
                <a:hueOff val="122498"/>
                <a:satOff val="-1757"/>
                <a:lumOff val="10246"/>
                <a:alphaOff val="0"/>
                <a:shade val="93000"/>
                <a:satMod val="130000"/>
              </a:schemeClr>
            </a:gs>
            <a:gs pos="100000">
              <a:schemeClr val="accent1">
                <a:shade val="80000"/>
                <a:hueOff val="122498"/>
                <a:satOff val="-1757"/>
                <a:lumOff val="102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Franklin Gothic Book" panose="020B0503020102020204" pitchFamily="34" charset="0"/>
            </a:rPr>
            <a:t>Improved traffic flow and LOS (intersection geometry, signal timing, road widening)  </a:t>
          </a:r>
          <a:endParaRPr lang="en-US" sz="1200" b="1" kern="1200" dirty="0">
            <a:latin typeface="Franklin Gothic Book" panose="020B0503020102020204" pitchFamily="34" charset="0"/>
          </a:endParaRPr>
        </a:p>
      </dsp:txBody>
      <dsp:txXfrm>
        <a:off x="3092178" y="1396071"/>
        <a:ext cx="1297483" cy="1627458"/>
      </dsp:txXfrm>
    </dsp:sp>
    <dsp:sp modelId="{84EF6174-9B11-4E73-9F54-C9A5CCD5E835}">
      <dsp:nvSpPr>
        <dsp:cNvPr id="0" name=""/>
        <dsp:cNvSpPr/>
      </dsp:nvSpPr>
      <dsp:spPr>
        <a:xfrm>
          <a:off x="4531746" y="1325880"/>
          <a:ext cx="1437865" cy="1767840"/>
        </a:xfrm>
        <a:prstGeom prst="roundRect">
          <a:avLst/>
        </a:prstGeom>
        <a:gradFill rotWithShape="0">
          <a:gsLst>
            <a:gs pos="0">
              <a:schemeClr val="accent1">
                <a:shade val="80000"/>
                <a:hueOff val="183747"/>
                <a:satOff val="-2635"/>
                <a:lumOff val="15369"/>
                <a:alphaOff val="0"/>
                <a:shade val="51000"/>
                <a:satMod val="130000"/>
              </a:schemeClr>
            </a:gs>
            <a:gs pos="80000">
              <a:schemeClr val="accent1">
                <a:shade val="80000"/>
                <a:hueOff val="183747"/>
                <a:satOff val="-2635"/>
                <a:lumOff val="15369"/>
                <a:alphaOff val="0"/>
                <a:shade val="93000"/>
                <a:satMod val="130000"/>
              </a:schemeClr>
            </a:gs>
            <a:gs pos="100000">
              <a:schemeClr val="accent1">
                <a:shade val="80000"/>
                <a:hueOff val="183747"/>
                <a:satOff val="-2635"/>
                <a:lumOff val="153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Franklin Gothic Book" panose="020B0503020102020204" pitchFamily="34" charset="0"/>
            </a:rPr>
            <a:t>Bicycle and pedestrian improvements</a:t>
          </a:r>
          <a:endParaRPr lang="en-US" sz="1200" b="1" kern="1200" dirty="0">
            <a:latin typeface="Franklin Gothic Book" panose="020B0503020102020204" pitchFamily="34" charset="0"/>
          </a:endParaRPr>
        </a:p>
      </dsp:txBody>
      <dsp:txXfrm>
        <a:off x="4601937" y="1396071"/>
        <a:ext cx="1297483" cy="1627458"/>
      </dsp:txXfrm>
    </dsp:sp>
    <dsp:sp modelId="{1776102E-5017-4F1F-A6CA-E06F7C8E20B1}">
      <dsp:nvSpPr>
        <dsp:cNvPr id="0" name=""/>
        <dsp:cNvSpPr/>
      </dsp:nvSpPr>
      <dsp:spPr>
        <a:xfrm>
          <a:off x="6041505" y="1325880"/>
          <a:ext cx="1437865" cy="1767840"/>
        </a:xfrm>
        <a:prstGeom prst="roundRect">
          <a:avLst/>
        </a:prstGeom>
        <a:gradFill rotWithShape="0">
          <a:gsLst>
            <a:gs pos="0">
              <a:schemeClr val="accent1">
                <a:shade val="80000"/>
                <a:hueOff val="244997"/>
                <a:satOff val="-3514"/>
                <a:lumOff val="20492"/>
                <a:alphaOff val="0"/>
                <a:shade val="51000"/>
                <a:satMod val="130000"/>
              </a:schemeClr>
            </a:gs>
            <a:gs pos="80000">
              <a:schemeClr val="accent1">
                <a:shade val="80000"/>
                <a:hueOff val="244997"/>
                <a:satOff val="-3514"/>
                <a:lumOff val="20492"/>
                <a:alphaOff val="0"/>
                <a:shade val="93000"/>
                <a:satMod val="130000"/>
              </a:schemeClr>
            </a:gs>
            <a:gs pos="100000">
              <a:schemeClr val="accent1">
                <a:shade val="80000"/>
                <a:hueOff val="244997"/>
                <a:satOff val="-3514"/>
                <a:lumOff val="204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Franklin Gothic Book" panose="020B0503020102020204" pitchFamily="34" charset="0"/>
            </a:rPr>
            <a:t>Exceptional transit amenities</a:t>
          </a:r>
          <a:endParaRPr lang="en-US" sz="1200" b="1" kern="1200" dirty="0">
            <a:latin typeface="Franklin Gothic Book" panose="020B0503020102020204" pitchFamily="34" charset="0"/>
          </a:endParaRPr>
        </a:p>
      </dsp:txBody>
      <dsp:txXfrm>
        <a:off x="6111696" y="1396071"/>
        <a:ext cx="1297483" cy="1627458"/>
      </dsp:txXfrm>
    </dsp:sp>
    <dsp:sp modelId="{52E4A07A-0E66-4E53-8535-3BA370BE41C0}">
      <dsp:nvSpPr>
        <dsp:cNvPr id="0" name=""/>
        <dsp:cNvSpPr/>
      </dsp:nvSpPr>
      <dsp:spPr>
        <a:xfrm>
          <a:off x="7551264" y="1325880"/>
          <a:ext cx="1437865" cy="1767840"/>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Franklin Gothic Book" panose="020B0503020102020204" pitchFamily="34" charset="0"/>
            </a:rPr>
            <a:t>Community Identity</a:t>
          </a:r>
          <a:endParaRPr lang="en-US" sz="1200" b="1" kern="1200" dirty="0">
            <a:latin typeface="Franklin Gothic Book" panose="020B0503020102020204" pitchFamily="34" charset="0"/>
          </a:endParaRPr>
        </a:p>
      </dsp:txBody>
      <dsp:txXfrm>
        <a:off x="7621455" y="1396071"/>
        <a:ext cx="1297483" cy="1627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40C8C-2AD0-4F2E-AFF3-3F0E224B1BD7}">
      <dsp:nvSpPr>
        <dsp:cNvPr id="0" name=""/>
        <dsp:cNvSpPr/>
      </dsp:nvSpPr>
      <dsp:spPr>
        <a:xfrm>
          <a:off x="2" y="304502"/>
          <a:ext cx="9143995" cy="4420195"/>
        </a:xfrm>
        <a:prstGeom prst="rightArrow">
          <a:avLst/>
        </a:prstGeom>
        <a:pattFill prst="pct90">
          <a:fgClr>
            <a:schemeClr val="bg1"/>
          </a:fgClr>
          <a:bgClr>
            <a:schemeClr val="tx2"/>
          </a:bgClr>
        </a:pattFill>
        <a:ln>
          <a:noFill/>
        </a:ln>
        <a:effectLst>
          <a:glow rad="228600">
            <a:schemeClr val="tx2">
              <a:alpha val="40000"/>
            </a:schemeClr>
          </a:glow>
        </a:effectLst>
      </dsp:spPr>
      <dsp:style>
        <a:lnRef idx="0">
          <a:scrgbClr r="0" g="0" b="0"/>
        </a:lnRef>
        <a:fillRef idx="1">
          <a:scrgbClr r="0" g="0" b="0"/>
        </a:fillRef>
        <a:effectRef idx="2">
          <a:scrgbClr r="0" g="0" b="0"/>
        </a:effectRef>
        <a:fontRef idx="minor"/>
      </dsp:style>
    </dsp:sp>
    <dsp:sp modelId="{D8ED737E-78AA-4EBD-842D-F33A8FF16A7F}">
      <dsp:nvSpPr>
        <dsp:cNvPr id="0" name=""/>
        <dsp:cNvSpPr/>
      </dsp:nvSpPr>
      <dsp:spPr>
        <a:xfrm>
          <a:off x="0" y="1703721"/>
          <a:ext cx="1338113" cy="201168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Franklin Gothic Book" panose="020B0503020102020204" pitchFamily="34" charset="0"/>
            </a:rPr>
            <a:t>Further develop the scope of the “park and greenspace improvements” project in the existing CIP</a:t>
          </a:r>
          <a:endParaRPr lang="en-US" sz="1100" b="1" kern="1200" dirty="0">
            <a:latin typeface="Franklin Gothic Book" panose="020B0503020102020204" pitchFamily="34" charset="0"/>
          </a:endParaRPr>
        </a:p>
      </dsp:txBody>
      <dsp:txXfrm>
        <a:off x="65321" y="1769042"/>
        <a:ext cx="1207471" cy="1881038"/>
      </dsp:txXfrm>
    </dsp:sp>
    <dsp:sp modelId="{914B08A6-12CC-48EC-96A9-276454E457C0}">
      <dsp:nvSpPr>
        <dsp:cNvPr id="0" name=""/>
        <dsp:cNvSpPr/>
      </dsp:nvSpPr>
      <dsp:spPr>
        <a:xfrm>
          <a:off x="1561244" y="1665922"/>
          <a:ext cx="1338113" cy="2011680"/>
        </a:xfrm>
        <a:prstGeom prst="roundRect">
          <a:avLst/>
        </a:prstGeom>
        <a:gradFill rotWithShape="0">
          <a:gsLst>
            <a:gs pos="0">
              <a:schemeClr val="accent1">
                <a:shade val="80000"/>
                <a:hueOff val="61249"/>
                <a:satOff val="-878"/>
                <a:lumOff val="5123"/>
                <a:alphaOff val="0"/>
                <a:shade val="51000"/>
                <a:satMod val="130000"/>
              </a:schemeClr>
            </a:gs>
            <a:gs pos="80000">
              <a:schemeClr val="accent1">
                <a:shade val="80000"/>
                <a:hueOff val="61249"/>
                <a:satOff val="-878"/>
                <a:lumOff val="5123"/>
                <a:alphaOff val="0"/>
                <a:shade val="93000"/>
                <a:satMod val="130000"/>
              </a:schemeClr>
            </a:gs>
            <a:gs pos="100000">
              <a:schemeClr val="accent1">
                <a:shade val="80000"/>
                <a:hueOff val="61249"/>
                <a:satOff val="-878"/>
                <a:lumOff val="512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latin typeface="Franklin Gothic Book" panose="020B0503020102020204" pitchFamily="34" charset="0"/>
            </a:rPr>
            <a:t>Regular coordination with the Memorial Management District, </a:t>
          </a:r>
          <a:r>
            <a:rPr lang="en-US" sz="1050" b="1" kern="1200" dirty="0" err="1" smtClean="0">
              <a:latin typeface="Franklin Gothic Book" panose="020B0503020102020204" pitchFamily="34" charset="0"/>
            </a:rPr>
            <a:t>TxDOT</a:t>
          </a:r>
          <a:r>
            <a:rPr lang="en-US" sz="1050" b="1" kern="1200" dirty="0" smtClean="0">
              <a:latin typeface="Franklin Gothic Book" panose="020B0503020102020204" pitchFamily="34" charset="0"/>
            </a:rPr>
            <a:t>, and neighboring Villages so that partnerships and public monies are best leveraged</a:t>
          </a:r>
          <a:endParaRPr lang="en-US" sz="1050" b="1" kern="1200" dirty="0">
            <a:latin typeface="Franklin Gothic Book" panose="020B0503020102020204" pitchFamily="34" charset="0"/>
          </a:endParaRPr>
        </a:p>
      </dsp:txBody>
      <dsp:txXfrm>
        <a:off x="1626565" y="1731243"/>
        <a:ext cx="1207471" cy="1881038"/>
      </dsp:txXfrm>
    </dsp:sp>
    <dsp:sp modelId="{22054DE5-1503-4D7E-BF12-967FFB73D9EF}">
      <dsp:nvSpPr>
        <dsp:cNvPr id="0" name=""/>
        <dsp:cNvSpPr/>
      </dsp:nvSpPr>
      <dsp:spPr>
        <a:xfrm>
          <a:off x="3122376" y="1665922"/>
          <a:ext cx="1338113" cy="2011680"/>
        </a:xfrm>
        <a:prstGeom prst="roundRect">
          <a:avLst/>
        </a:prstGeom>
        <a:gradFill rotWithShape="0">
          <a:gsLst>
            <a:gs pos="0">
              <a:schemeClr val="accent1">
                <a:shade val="80000"/>
                <a:hueOff val="122498"/>
                <a:satOff val="-1757"/>
                <a:lumOff val="10246"/>
                <a:alphaOff val="0"/>
                <a:shade val="51000"/>
                <a:satMod val="130000"/>
              </a:schemeClr>
            </a:gs>
            <a:gs pos="80000">
              <a:schemeClr val="accent1">
                <a:shade val="80000"/>
                <a:hueOff val="122498"/>
                <a:satOff val="-1757"/>
                <a:lumOff val="10246"/>
                <a:alphaOff val="0"/>
                <a:shade val="93000"/>
                <a:satMod val="130000"/>
              </a:schemeClr>
            </a:gs>
            <a:gs pos="100000">
              <a:schemeClr val="accent1">
                <a:shade val="80000"/>
                <a:hueOff val="122498"/>
                <a:satOff val="-1757"/>
                <a:lumOff val="102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Franklin Gothic Book" panose="020B0503020102020204" pitchFamily="34" charset="0"/>
            </a:rPr>
            <a:t>Add new grant eligible projects to the CIP</a:t>
          </a:r>
          <a:endParaRPr lang="en-US" sz="1100" b="1" kern="1200" dirty="0">
            <a:latin typeface="Franklin Gothic Book" panose="020B0503020102020204" pitchFamily="34" charset="0"/>
          </a:endParaRPr>
        </a:p>
      </dsp:txBody>
      <dsp:txXfrm>
        <a:off x="3187697" y="1731243"/>
        <a:ext cx="1207471" cy="1881038"/>
      </dsp:txXfrm>
    </dsp:sp>
    <dsp:sp modelId="{84EF6174-9B11-4E73-9F54-C9A5CCD5E835}">
      <dsp:nvSpPr>
        <dsp:cNvPr id="0" name=""/>
        <dsp:cNvSpPr/>
      </dsp:nvSpPr>
      <dsp:spPr>
        <a:xfrm>
          <a:off x="4683509" y="1665922"/>
          <a:ext cx="1338113" cy="2011680"/>
        </a:xfrm>
        <a:prstGeom prst="roundRect">
          <a:avLst/>
        </a:prstGeom>
        <a:gradFill rotWithShape="0">
          <a:gsLst>
            <a:gs pos="0">
              <a:schemeClr val="accent1">
                <a:shade val="80000"/>
                <a:hueOff val="183747"/>
                <a:satOff val="-2635"/>
                <a:lumOff val="15369"/>
                <a:alphaOff val="0"/>
                <a:shade val="51000"/>
                <a:satMod val="130000"/>
              </a:schemeClr>
            </a:gs>
            <a:gs pos="80000">
              <a:schemeClr val="accent1">
                <a:shade val="80000"/>
                <a:hueOff val="183747"/>
                <a:satOff val="-2635"/>
                <a:lumOff val="15369"/>
                <a:alphaOff val="0"/>
                <a:shade val="93000"/>
                <a:satMod val="130000"/>
              </a:schemeClr>
            </a:gs>
            <a:gs pos="100000">
              <a:schemeClr val="accent1">
                <a:shade val="80000"/>
                <a:hueOff val="183747"/>
                <a:satOff val="-2635"/>
                <a:lumOff val="153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latin typeface="Franklin Gothic Book" panose="020B0503020102020204" pitchFamily="34" charset="0"/>
            </a:rPr>
            <a:t>Complete planning and design work, if and when new grant eligible projects are added, to a point where the project scope and budget are well-defined</a:t>
          </a:r>
          <a:endParaRPr lang="en-US" sz="1050" b="1" kern="1200" dirty="0">
            <a:latin typeface="Franklin Gothic Book" panose="020B0503020102020204" pitchFamily="34" charset="0"/>
          </a:endParaRPr>
        </a:p>
      </dsp:txBody>
      <dsp:txXfrm>
        <a:off x="4748830" y="1731243"/>
        <a:ext cx="1207471" cy="1881038"/>
      </dsp:txXfrm>
    </dsp:sp>
    <dsp:sp modelId="{1776102E-5017-4F1F-A6CA-E06F7C8E20B1}">
      <dsp:nvSpPr>
        <dsp:cNvPr id="0" name=""/>
        <dsp:cNvSpPr/>
      </dsp:nvSpPr>
      <dsp:spPr>
        <a:xfrm>
          <a:off x="6244642" y="1665922"/>
          <a:ext cx="1338113" cy="2011680"/>
        </a:xfrm>
        <a:prstGeom prst="roundRect">
          <a:avLst/>
        </a:prstGeom>
        <a:gradFill rotWithShape="0">
          <a:gsLst>
            <a:gs pos="0">
              <a:schemeClr val="accent1">
                <a:shade val="80000"/>
                <a:hueOff val="244997"/>
                <a:satOff val="-3514"/>
                <a:lumOff val="20492"/>
                <a:alphaOff val="0"/>
                <a:shade val="51000"/>
                <a:satMod val="130000"/>
              </a:schemeClr>
            </a:gs>
            <a:gs pos="80000">
              <a:schemeClr val="accent1">
                <a:shade val="80000"/>
                <a:hueOff val="244997"/>
                <a:satOff val="-3514"/>
                <a:lumOff val="20492"/>
                <a:alphaOff val="0"/>
                <a:shade val="93000"/>
                <a:satMod val="130000"/>
              </a:schemeClr>
            </a:gs>
            <a:gs pos="100000">
              <a:schemeClr val="accent1">
                <a:shade val="80000"/>
                <a:hueOff val="244997"/>
                <a:satOff val="-3514"/>
                <a:lumOff val="204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Franklin Gothic Book" panose="020B0503020102020204" pitchFamily="34" charset="0"/>
            </a:rPr>
            <a:t>Emphasize mobility components of projects</a:t>
          </a:r>
          <a:endParaRPr lang="en-US" sz="1100" b="1" kern="1200" dirty="0">
            <a:latin typeface="Franklin Gothic Book" panose="020B0503020102020204" pitchFamily="34" charset="0"/>
          </a:endParaRPr>
        </a:p>
      </dsp:txBody>
      <dsp:txXfrm>
        <a:off x="6309963" y="1731243"/>
        <a:ext cx="1207471" cy="1881038"/>
      </dsp:txXfrm>
    </dsp:sp>
    <dsp:sp modelId="{52E4A07A-0E66-4E53-8535-3BA370BE41C0}">
      <dsp:nvSpPr>
        <dsp:cNvPr id="0" name=""/>
        <dsp:cNvSpPr/>
      </dsp:nvSpPr>
      <dsp:spPr>
        <a:xfrm>
          <a:off x="7805774" y="1681171"/>
          <a:ext cx="1338113" cy="2011680"/>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Franklin Gothic Book" panose="020B0503020102020204" pitchFamily="34" charset="0"/>
            </a:rPr>
            <a:t>Continue to monitor the status of the federal and state funding landscapes so that grants can be pursued on an on-going basis</a:t>
          </a:r>
          <a:endParaRPr lang="en-US" sz="1100" b="1" kern="1200" dirty="0">
            <a:latin typeface="Franklin Gothic Book" panose="020B0503020102020204" pitchFamily="34" charset="0"/>
          </a:endParaRPr>
        </a:p>
      </dsp:txBody>
      <dsp:txXfrm>
        <a:off x="7871095" y="1746492"/>
        <a:ext cx="1207471" cy="188103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BE239C89-5E1F-476E-8E37-03D2CC56B82F}" type="datetimeFigureOut">
              <a:rPr lang="en-US" smtClean="0"/>
              <a:t>12/15/2015</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3616601D-E1AC-43FF-B56E-C11796A6DCAD}" type="slidenum">
              <a:rPr lang="en-US" smtClean="0"/>
              <a:t>‹#›</a:t>
            </a:fld>
            <a:endParaRPr lang="en-US"/>
          </a:p>
        </p:txBody>
      </p:sp>
    </p:spTree>
    <p:extLst>
      <p:ext uri="{BB962C8B-B14F-4D97-AF65-F5344CB8AC3E}">
        <p14:creationId xmlns:p14="http://schemas.microsoft.com/office/powerpoint/2010/main" val="184020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0690" tIns="45345" rIns="90690" bIns="45345" rtlCol="0"/>
          <a:lstStyle>
            <a:lvl1pPr algn="r">
              <a:defRPr sz="1200"/>
            </a:lvl1pPr>
          </a:lstStyle>
          <a:p>
            <a:fld id="{01DEABF0-4FDC-4C7E-B13A-372D54BF2D76}" type="datetimeFigureOut">
              <a:rPr lang="en-US" smtClean="0"/>
              <a:t>12/15/2015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0690" tIns="45345" rIns="90690" bIns="453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0690" tIns="45345" rIns="90690" bIns="45345" rtlCol="0" anchor="b"/>
          <a:lstStyle>
            <a:lvl1pPr algn="r">
              <a:defRPr sz="1200"/>
            </a:lvl1pPr>
          </a:lstStyle>
          <a:p>
            <a:fld id="{299436DC-45B8-40A1-8E22-919835BBB1EB}" type="slidenum">
              <a:rPr lang="en-US" smtClean="0"/>
              <a:t>‹#›</a:t>
            </a:fld>
            <a:endParaRPr lang="en-US"/>
          </a:p>
        </p:txBody>
      </p:sp>
    </p:spTree>
    <p:extLst>
      <p:ext uri="{BB962C8B-B14F-4D97-AF65-F5344CB8AC3E}">
        <p14:creationId xmlns:p14="http://schemas.microsoft.com/office/powerpoint/2010/main" val="2439892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36DC-45B8-40A1-8E22-919835BBB1EB}" type="slidenum">
              <a:rPr lang="en-US" smtClean="0"/>
              <a:t>1</a:t>
            </a:fld>
            <a:endParaRPr lang="en-US"/>
          </a:p>
        </p:txBody>
      </p:sp>
    </p:spTree>
    <p:extLst>
      <p:ext uri="{BB962C8B-B14F-4D97-AF65-F5344CB8AC3E}">
        <p14:creationId xmlns:p14="http://schemas.microsoft.com/office/powerpoint/2010/main" val="1331060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Franklin Gothic Book" panose="020B0503020102020204" pitchFamily="34" charset="0"/>
              </a:rPr>
              <a:t>This annual benefit does not include a monetization of the significant value of drainage improvements. The qualitative benefits associated with these projects are also significant.  Roadway and sidewalk improvements in the project area will serve to enhance pedestrian safety and connectivity, as well as the quality of vehicular travel.  The improvements also will provide better access to METRO’s new bus network and area amenities (medical, retail, educational, etc.).</a:t>
            </a:r>
          </a:p>
          <a:p>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15</a:t>
            </a:fld>
            <a:endParaRPr lang="en-US"/>
          </a:p>
        </p:txBody>
      </p:sp>
    </p:spTree>
    <p:extLst>
      <p:ext uri="{BB962C8B-B14F-4D97-AF65-F5344CB8AC3E}">
        <p14:creationId xmlns:p14="http://schemas.microsoft.com/office/powerpoint/2010/main" val="246194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36DC-45B8-40A1-8E22-919835BBB1EB}" type="slidenum">
              <a:rPr lang="en-US" smtClean="0"/>
              <a:t>21</a:t>
            </a:fld>
            <a:endParaRPr lang="en-US"/>
          </a:p>
        </p:txBody>
      </p:sp>
    </p:spTree>
    <p:extLst>
      <p:ext uri="{BB962C8B-B14F-4D97-AF65-F5344CB8AC3E}">
        <p14:creationId xmlns:p14="http://schemas.microsoft.com/office/powerpoint/2010/main" val="12035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7</a:t>
            </a:fld>
            <a:endParaRPr lang="en-US"/>
          </a:p>
        </p:txBody>
      </p:sp>
    </p:spTree>
    <p:extLst>
      <p:ext uri="{BB962C8B-B14F-4D97-AF65-F5344CB8AC3E}">
        <p14:creationId xmlns:p14="http://schemas.microsoft.com/office/powerpoint/2010/main" val="389703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8</a:t>
            </a:fld>
            <a:endParaRPr lang="en-US"/>
          </a:p>
        </p:txBody>
      </p:sp>
    </p:spTree>
    <p:extLst>
      <p:ext uri="{BB962C8B-B14F-4D97-AF65-F5344CB8AC3E}">
        <p14:creationId xmlns:p14="http://schemas.microsoft.com/office/powerpoint/2010/main" val="29809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9</a:t>
            </a:fld>
            <a:endParaRPr lang="en-US"/>
          </a:p>
        </p:txBody>
      </p:sp>
    </p:spTree>
    <p:extLst>
      <p:ext uri="{BB962C8B-B14F-4D97-AF65-F5344CB8AC3E}">
        <p14:creationId xmlns:p14="http://schemas.microsoft.com/office/powerpoint/2010/main" val="293228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10</a:t>
            </a:fld>
            <a:endParaRPr lang="en-US"/>
          </a:p>
        </p:txBody>
      </p:sp>
    </p:spTree>
    <p:extLst>
      <p:ext uri="{BB962C8B-B14F-4D97-AF65-F5344CB8AC3E}">
        <p14:creationId xmlns:p14="http://schemas.microsoft.com/office/powerpoint/2010/main" val="254170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11</a:t>
            </a:fld>
            <a:endParaRPr lang="en-US"/>
          </a:p>
        </p:txBody>
      </p:sp>
    </p:spTree>
    <p:extLst>
      <p:ext uri="{BB962C8B-B14F-4D97-AF65-F5344CB8AC3E}">
        <p14:creationId xmlns:p14="http://schemas.microsoft.com/office/powerpoint/2010/main" val="378009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12</a:t>
            </a:fld>
            <a:endParaRPr lang="en-US"/>
          </a:p>
        </p:txBody>
      </p:sp>
    </p:spTree>
    <p:extLst>
      <p:ext uri="{BB962C8B-B14F-4D97-AF65-F5344CB8AC3E}">
        <p14:creationId xmlns:p14="http://schemas.microsoft.com/office/powerpoint/2010/main" val="279183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13</a:t>
            </a:fld>
            <a:endParaRPr lang="en-US"/>
          </a:p>
        </p:txBody>
      </p:sp>
    </p:spTree>
    <p:extLst>
      <p:ext uri="{BB962C8B-B14F-4D97-AF65-F5344CB8AC3E}">
        <p14:creationId xmlns:p14="http://schemas.microsoft.com/office/powerpoint/2010/main" val="90719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a:t>
            </a:r>
            <a:r>
              <a:rPr lang="en-US" baseline="0" dirty="0" smtClean="0"/>
              <a:t> came from FY14 approved CIP </a:t>
            </a:r>
            <a:endParaRPr lang="en-US" dirty="0"/>
          </a:p>
        </p:txBody>
      </p:sp>
      <p:sp>
        <p:nvSpPr>
          <p:cNvPr id="4" name="Slide Number Placeholder 3"/>
          <p:cNvSpPr>
            <a:spLocks noGrp="1"/>
          </p:cNvSpPr>
          <p:nvPr>
            <p:ph type="sldNum" sz="quarter" idx="10"/>
          </p:nvPr>
        </p:nvSpPr>
        <p:spPr/>
        <p:txBody>
          <a:bodyPr/>
          <a:lstStyle/>
          <a:p>
            <a:fld id="{299436DC-45B8-40A1-8E22-919835BBB1EB}" type="slidenum">
              <a:rPr lang="en-US" smtClean="0"/>
              <a:t>14</a:t>
            </a:fld>
            <a:endParaRPr lang="en-US"/>
          </a:p>
        </p:txBody>
      </p:sp>
    </p:spTree>
    <p:extLst>
      <p:ext uri="{BB962C8B-B14F-4D97-AF65-F5344CB8AC3E}">
        <p14:creationId xmlns:p14="http://schemas.microsoft.com/office/powerpoint/2010/main" val="12775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97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6F43E-7617-48D8-AF29-6E6C909F308C}"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325191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6F43E-7617-48D8-AF29-6E6C909F308C}"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319670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6F43E-7617-48D8-AF29-6E6C909F308C}"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327544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6F43E-7617-48D8-AF29-6E6C909F308C}"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3739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6F43E-7617-48D8-AF29-6E6C909F308C}"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117049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6F43E-7617-48D8-AF29-6E6C909F308C}" type="datetimeFigureOut">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402614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6F43E-7617-48D8-AF29-6E6C909F308C}" type="datetimeFigureOut">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152832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31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6F43E-7617-48D8-AF29-6E6C909F308C}"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11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6F43E-7617-48D8-AF29-6E6C909F308C}"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22576-86DE-431D-B5AB-9B69400E60F3}" type="slidenum">
              <a:rPr lang="en-US" smtClean="0"/>
              <a:t>‹#›</a:t>
            </a:fld>
            <a:endParaRPr lang="en-US"/>
          </a:p>
        </p:txBody>
      </p:sp>
    </p:spTree>
    <p:extLst>
      <p:ext uri="{BB962C8B-B14F-4D97-AF65-F5344CB8AC3E}">
        <p14:creationId xmlns:p14="http://schemas.microsoft.com/office/powerpoint/2010/main" val="214804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6F43E-7617-48D8-AF29-6E6C909F308C}" type="datetimeFigureOut">
              <a:rPr lang="en-US" smtClean="0"/>
              <a:t>12/15/2015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22576-86DE-431D-B5AB-9B69400E60F3}" type="slidenum">
              <a:rPr lang="en-US" smtClean="0"/>
              <a:t>‹#›</a:t>
            </a:fld>
            <a:endParaRPr lang="en-US"/>
          </a:p>
        </p:txBody>
      </p:sp>
    </p:spTree>
    <p:extLst>
      <p:ext uri="{BB962C8B-B14F-4D97-AF65-F5344CB8AC3E}">
        <p14:creationId xmlns:p14="http://schemas.microsoft.com/office/powerpoint/2010/main" val="322968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Cutout/>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5800" y="0"/>
            <a:ext cx="10515599" cy="6858000"/>
          </a:xfrm>
          <a:prstGeom prst="rect">
            <a:avLst/>
          </a:prstGeom>
        </p:spPr>
      </p:pic>
      <p:sp>
        <p:nvSpPr>
          <p:cNvPr id="3" name="Rectangle 2"/>
          <p:cNvSpPr/>
          <p:nvPr/>
        </p:nvSpPr>
        <p:spPr>
          <a:xfrm>
            <a:off x="1371600" y="1462088"/>
            <a:ext cx="6400800" cy="2369880"/>
          </a:xfrm>
          <a:prstGeom prst="rect">
            <a:avLst/>
          </a:prstGeom>
        </p:spPr>
        <p:txBody>
          <a:bodyPr wrap="square">
            <a:spAutoFit/>
          </a:bodyPr>
          <a:lstStyle/>
          <a:p>
            <a:pPr algn="ctr"/>
            <a:r>
              <a:rPr lang="en-US" sz="4000" b="1" dirty="0" smtClean="0">
                <a:solidFill>
                  <a:srgbClr val="002060"/>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Grant Eligible Capital Improvement Plan</a:t>
            </a:r>
          </a:p>
          <a:p>
            <a:pPr algn="ctr"/>
            <a:endParaRPr lang="en-US" sz="3200" b="1" dirty="0" smtClean="0">
              <a:solidFill>
                <a:srgbClr val="002060"/>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endParaRPr>
          </a:p>
          <a:p>
            <a:pPr algn="ctr"/>
            <a:r>
              <a:rPr lang="en-US" sz="3600" b="1" dirty="0" smtClean="0">
                <a:solidFill>
                  <a:srgbClr val="002060"/>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Memorial City TIRZ</a:t>
            </a:r>
            <a:endParaRPr lang="en-US" sz="3600" dirty="0">
              <a:solidFill>
                <a:srgbClr val="002060"/>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endParaRPr>
          </a:p>
        </p:txBody>
      </p:sp>
      <p:sp>
        <p:nvSpPr>
          <p:cNvPr id="6" name="Text Box 9"/>
          <p:cNvSpPr txBox="1">
            <a:spLocks noChangeArrowheads="1"/>
          </p:cNvSpPr>
          <p:nvPr/>
        </p:nvSpPr>
        <p:spPr bwMode="auto">
          <a:xfrm>
            <a:off x="5118100" y="6172200"/>
            <a:ext cx="196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b="1" dirty="0">
                <a:solidFill>
                  <a:srgbClr val="000066"/>
                </a:solidFill>
                <a:latin typeface="Garamond" pitchFamily="18" charset="0"/>
              </a:rPr>
              <a:t>www.thegoodmancorp.com</a:t>
            </a:r>
          </a:p>
        </p:txBody>
      </p:sp>
      <p:grpSp>
        <p:nvGrpSpPr>
          <p:cNvPr id="7" name="Group 5"/>
          <p:cNvGrpSpPr>
            <a:grpSpLocks/>
          </p:cNvGrpSpPr>
          <p:nvPr/>
        </p:nvGrpSpPr>
        <p:grpSpPr bwMode="auto">
          <a:xfrm>
            <a:off x="1539208" y="5715000"/>
            <a:ext cx="5905500" cy="698500"/>
            <a:chOff x="1012" y="3717"/>
            <a:chExt cx="3720" cy="440"/>
          </a:xfrm>
        </p:grpSpPr>
        <p:pic>
          <p:nvPicPr>
            <p:cNvPr id="8" name="Picture 6" descr="TGClogo30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4" y="3762"/>
              <a:ext cx="51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1374" y="3717"/>
              <a:ext cx="29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900" dirty="0">
                  <a:solidFill>
                    <a:srgbClr val="000066"/>
                  </a:solidFill>
                  <a:latin typeface="Constantia" pitchFamily="18" charset="0"/>
                </a:rPr>
                <a:t>THE GOODMAN              </a:t>
              </a:r>
              <a:r>
                <a:rPr lang="en-US" altLang="en-US" sz="1000" dirty="0">
                  <a:solidFill>
                    <a:srgbClr val="000066"/>
                  </a:solidFill>
                  <a:latin typeface="Constantia" pitchFamily="18" charset="0"/>
                </a:rPr>
                <a:t> </a:t>
              </a:r>
              <a:r>
                <a:rPr lang="en-US" altLang="en-US" sz="1900" dirty="0">
                  <a:solidFill>
                    <a:srgbClr val="000066"/>
                  </a:solidFill>
                  <a:latin typeface="Constantia" pitchFamily="18" charset="0"/>
                </a:rPr>
                <a:t>CORPORATION</a:t>
              </a:r>
            </a:p>
          </p:txBody>
        </p:sp>
        <p:sp>
          <p:nvSpPr>
            <p:cNvPr id="10" name="Line 8"/>
            <p:cNvSpPr>
              <a:spLocks noChangeShapeType="1"/>
            </p:cNvSpPr>
            <p:nvPr/>
          </p:nvSpPr>
          <p:spPr bwMode="auto">
            <a:xfrm>
              <a:off x="1012" y="3952"/>
              <a:ext cx="1568"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a:off x="3164" y="3953"/>
              <a:ext cx="1568"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 name="Rectangle 11"/>
          <p:cNvSpPr/>
          <p:nvPr/>
        </p:nvSpPr>
        <p:spPr>
          <a:xfrm>
            <a:off x="2968625" y="4424065"/>
            <a:ext cx="3054350" cy="461665"/>
          </a:xfrm>
          <a:prstGeom prst="rect">
            <a:avLst/>
          </a:prstGeom>
          <a:noFill/>
        </p:spPr>
        <p:txBody>
          <a:bodyPr wrap="square">
            <a:spAutoFit/>
          </a:bodyPr>
          <a:lstStyle/>
          <a:p>
            <a:pPr algn="ctr"/>
            <a:r>
              <a:rPr lang="en-US" sz="2400" b="1" dirty="0" smtClean="0">
                <a:solidFill>
                  <a:srgbClr val="002060"/>
                </a:solidFill>
                <a:latin typeface="Franklin Gothic Medium" panose="020B0603020102020204" pitchFamily="34" charset="0"/>
                <a:cs typeface="Arial" panose="020B0604020202020204" pitchFamily="34" charset="0"/>
              </a:rPr>
              <a:t>DECEMBER 2015</a:t>
            </a:r>
            <a:endParaRPr lang="en-US" sz="2400" dirty="0">
              <a:solidFill>
                <a:srgbClr val="002060"/>
              </a:solidFill>
              <a:latin typeface="Franklin Gothic Medium" panose="020B0603020102020204" pitchFamily="34" charset="0"/>
              <a:cs typeface="Arial" panose="020B0604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35572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849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5942"/>
            <a:ext cx="9144000" cy="6822057"/>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
        <p:nvSpPr>
          <p:cNvPr id="7" name="Rounded Rectangle 6"/>
          <p:cNvSpPr/>
          <p:nvPr/>
        </p:nvSpPr>
        <p:spPr>
          <a:xfrm>
            <a:off x="1752600" y="2357887"/>
            <a:ext cx="2438400" cy="21336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b="1" dirty="0" smtClean="0">
                <a:effectLst>
                  <a:outerShdw blurRad="38100" dist="38100" dir="2700000" algn="tl">
                    <a:srgbClr val="000000">
                      <a:alpha val="43137"/>
                    </a:srgbClr>
                  </a:outerShdw>
                </a:effectLst>
                <a:latin typeface="Franklin Gothic Book" panose="020B0503020102020204" pitchFamily="34" charset="0"/>
              </a:rPr>
              <a:t>(3) Benefits</a:t>
            </a:r>
          </a:p>
          <a:p>
            <a:pPr marL="171450" indent="-171450">
              <a:buFont typeface="Arial" panose="020B0604020202020204" pitchFamily="34" charset="0"/>
              <a:buChar char="•"/>
            </a:pPr>
            <a:r>
              <a:rPr lang="en-US" sz="1200" dirty="0">
                <a:latin typeface="Franklin Gothic Book" panose="020B0503020102020204" pitchFamily="34" charset="0"/>
              </a:rPr>
              <a:t>Improved mobility</a:t>
            </a:r>
          </a:p>
          <a:p>
            <a:pPr marL="171450" indent="-171450">
              <a:buFont typeface="Arial" panose="020B0604020202020204" pitchFamily="34" charset="0"/>
              <a:buChar char="•"/>
            </a:pPr>
            <a:r>
              <a:rPr lang="en-US" sz="1200" dirty="0">
                <a:latin typeface="Franklin Gothic Book" panose="020B0503020102020204" pitchFamily="34" charset="0"/>
              </a:rPr>
              <a:t>Improved drainage</a:t>
            </a:r>
          </a:p>
          <a:p>
            <a:pPr marL="171450" indent="-171450">
              <a:buFont typeface="Arial" panose="020B0604020202020204" pitchFamily="34" charset="0"/>
              <a:buChar char="•"/>
            </a:pPr>
            <a:r>
              <a:rPr lang="en-US" sz="1200" dirty="0">
                <a:latin typeface="Franklin Gothic Book" panose="020B0503020102020204" pitchFamily="34" charset="0"/>
              </a:rPr>
              <a:t>Annual VMT reduction of  16,977</a:t>
            </a:r>
          </a:p>
          <a:p>
            <a:pPr marL="171450" indent="-171450">
              <a:buFont typeface="Arial" panose="020B0604020202020204" pitchFamily="34" charset="0"/>
              <a:buChar char="•"/>
            </a:pPr>
            <a:r>
              <a:rPr lang="en-US" sz="1200" dirty="0">
                <a:latin typeface="Franklin Gothic Book" panose="020B0503020102020204" pitchFamily="34" charset="0"/>
              </a:rPr>
              <a:t>Annual emissions reduction of  0.181 ton</a:t>
            </a:r>
          </a:p>
          <a:p>
            <a:pPr marL="171450" indent="-171450">
              <a:buFont typeface="Arial" panose="020B0604020202020204" pitchFamily="34" charset="0"/>
              <a:buChar char="•"/>
            </a:pPr>
            <a:r>
              <a:rPr lang="en-US" sz="1200" dirty="0">
                <a:latin typeface="Franklin Gothic Book" panose="020B0503020102020204" pitchFamily="34" charset="0"/>
              </a:rPr>
              <a:t>Potential life-cycle cost savings of $1,447,957 ($36,199 annually)</a:t>
            </a:r>
            <a:endParaRPr lang="en-US" sz="1200" b="1" dirty="0" smtClean="0">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1123215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5942"/>
            <a:ext cx="9144000" cy="6822057"/>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
        <p:nvSpPr>
          <p:cNvPr id="8" name="Rounded Rectangle 7"/>
          <p:cNvSpPr/>
          <p:nvPr/>
        </p:nvSpPr>
        <p:spPr>
          <a:xfrm>
            <a:off x="2362200" y="4461295"/>
            <a:ext cx="2819400" cy="1499867"/>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b="1" dirty="0" smtClean="0">
                <a:effectLst>
                  <a:outerShdw blurRad="38100" dist="38100" dir="2700000" algn="tl">
                    <a:srgbClr val="000000">
                      <a:alpha val="43137"/>
                    </a:srgbClr>
                  </a:outerShdw>
                </a:effectLst>
                <a:latin typeface="Franklin Gothic Book" panose="020B0503020102020204" pitchFamily="34" charset="0"/>
              </a:rPr>
              <a:t>(4) Benefits</a:t>
            </a:r>
          </a:p>
          <a:p>
            <a:pPr marL="171450" indent="-171450">
              <a:buFont typeface="Arial" panose="020B0604020202020204" pitchFamily="34" charset="0"/>
              <a:buChar char="•"/>
            </a:pPr>
            <a:r>
              <a:rPr lang="en-US" sz="1200" dirty="0">
                <a:latin typeface="Franklin Gothic Book" panose="020B0503020102020204" pitchFamily="34" charset="0"/>
              </a:rPr>
              <a:t>Improved mobility</a:t>
            </a:r>
          </a:p>
          <a:p>
            <a:pPr marL="171450" indent="-171450">
              <a:buFont typeface="Arial" panose="020B0604020202020204" pitchFamily="34" charset="0"/>
              <a:buChar char="•"/>
            </a:pPr>
            <a:r>
              <a:rPr lang="en-US" sz="1200" dirty="0">
                <a:latin typeface="Franklin Gothic Book" panose="020B0503020102020204" pitchFamily="34" charset="0"/>
              </a:rPr>
              <a:t>Annual VMT reduction of  8,969</a:t>
            </a:r>
          </a:p>
          <a:p>
            <a:pPr marL="171450" indent="-171450">
              <a:buFont typeface="Arial" panose="020B0604020202020204" pitchFamily="34" charset="0"/>
              <a:buChar char="•"/>
            </a:pPr>
            <a:r>
              <a:rPr lang="en-US" sz="1200" dirty="0">
                <a:latin typeface="Franklin Gothic Book" panose="020B0503020102020204" pitchFamily="34" charset="0"/>
              </a:rPr>
              <a:t>Annual emissions reductions of 0.096 ton</a:t>
            </a:r>
            <a:endParaRPr lang="en-US" sz="1200" b="1" dirty="0" smtClean="0">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325498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5942"/>
            <a:ext cx="9144000" cy="6822057"/>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
        <p:nvSpPr>
          <p:cNvPr id="11" name="Rounded Rectangle 10"/>
          <p:cNvSpPr/>
          <p:nvPr/>
        </p:nvSpPr>
        <p:spPr>
          <a:xfrm>
            <a:off x="2553020" y="4936775"/>
            <a:ext cx="3275960" cy="14478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b="1" dirty="0" smtClean="0">
                <a:effectLst>
                  <a:outerShdw blurRad="38100" dist="38100" dir="2700000" algn="tl">
                    <a:srgbClr val="000000">
                      <a:alpha val="43137"/>
                    </a:srgbClr>
                  </a:outerShdw>
                </a:effectLst>
                <a:latin typeface="Franklin Gothic Book" panose="020B0503020102020204" pitchFamily="34" charset="0"/>
              </a:rPr>
              <a:t>(5) Benefits</a:t>
            </a:r>
          </a:p>
          <a:p>
            <a:pPr marL="171450" indent="-171450">
              <a:buFont typeface="Arial" panose="020B0604020202020204" pitchFamily="34" charset="0"/>
              <a:buChar char="•"/>
            </a:pPr>
            <a:r>
              <a:rPr lang="en-US" sz="1100" dirty="0">
                <a:solidFill>
                  <a:schemeClr val="bg1"/>
                </a:solidFill>
                <a:latin typeface="Franklin Gothic Book" panose="020B0503020102020204" pitchFamily="34" charset="0"/>
              </a:rPr>
              <a:t>Improved mobility</a:t>
            </a:r>
          </a:p>
          <a:p>
            <a:pPr marL="171450" indent="-171450">
              <a:buFont typeface="Arial" panose="020B0604020202020204" pitchFamily="34" charset="0"/>
              <a:buChar char="•"/>
            </a:pPr>
            <a:r>
              <a:rPr lang="en-US" sz="1100" dirty="0">
                <a:solidFill>
                  <a:schemeClr val="bg1"/>
                </a:solidFill>
                <a:latin typeface="Franklin Gothic Book" panose="020B0503020102020204" pitchFamily="34" charset="0"/>
              </a:rPr>
              <a:t>Improved drainage</a:t>
            </a:r>
          </a:p>
          <a:p>
            <a:pPr marL="171450" indent="-171450">
              <a:buFont typeface="Arial" panose="020B0604020202020204" pitchFamily="34" charset="0"/>
              <a:buChar char="•"/>
            </a:pPr>
            <a:r>
              <a:rPr lang="en-US" sz="1100" dirty="0">
                <a:solidFill>
                  <a:schemeClr val="bg1"/>
                </a:solidFill>
                <a:latin typeface="Franklin Gothic Book" panose="020B0503020102020204" pitchFamily="34" charset="0"/>
              </a:rPr>
              <a:t>Annual VMT reduction of 9,930</a:t>
            </a:r>
          </a:p>
          <a:p>
            <a:pPr marL="171450" indent="-171450">
              <a:buFont typeface="Arial" panose="020B0604020202020204" pitchFamily="34" charset="0"/>
              <a:buChar char="•"/>
            </a:pPr>
            <a:r>
              <a:rPr lang="en-US" sz="1100" dirty="0">
                <a:solidFill>
                  <a:schemeClr val="bg1"/>
                </a:solidFill>
                <a:latin typeface="Franklin Gothic Book" panose="020B0503020102020204" pitchFamily="34" charset="0"/>
              </a:rPr>
              <a:t>Annual emissions reductions of 0.106 ton</a:t>
            </a:r>
          </a:p>
          <a:p>
            <a:pPr marL="171450" indent="-171450">
              <a:buFont typeface="Arial" panose="020B0604020202020204" pitchFamily="34" charset="0"/>
              <a:buChar char="•"/>
            </a:pPr>
            <a:r>
              <a:rPr lang="en-US" sz="1100" dirty="0">
                <a:solidFill>
                  <a:schemeClr val="bg1"/>
                </a:solidFill>
                <a:latin typeface="Franklin Gothic Book" panose="020B0503020102020204" pitchFamily="34" charset="0"/>
              </a:rPr>
              <a:t>Annual safety benefit of $774,800</a:t>
            </a:r>
            <a:endParaRPr lang="en-US" sz="11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3310290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5942"/>
            <a:ext cx="9144000" cy="6822057"/>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
        <p:nvSpPr>
          <p:cNvPr id="9" name="Rounded Rectangle 8"/>
          <p:cNvSpPr/>
          <p:nvPr/>
        </p:nvSpPr>
        <p:spPr>
          <a:xfrm>
            <a:off x="1524000" y="206381"/>
            <a:ext cx="3275960" cy="1797823"/>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b="1" dirty="0" smtClean="0">
                <a:effectLst>
                  <a:outerShdw blurRad="38100" dist="38100" dir="2700000" algn="tl">
                    <a:srgbClr val="000000">
                      <a:alpha val="43137"/>
                    </a:srgbClr>
                  </a:outerShdw>
                </a:effectLst>
                <a:latin typeface="Franklin Gothic Book" panose="020B0503020102020204" pitchFamily="34" charset="0"/>
              </a:rPr>
              <a:t>(6) Benefits</a:t>
            </a:r>
          </a:p>
          <a:p>
            <a:pPr marL="171450" indent="-171450">
              <a:buFont typeface="Arial" panose="020B0604020202020204" pitchFamily="34" charset="0"/>
              <a:buChar char="•"/>
            </a:pPr>
            <a:r>
              <a:rPr lang="en-US" sz="1100" dirty="0">
                <a:latin typeface="Franklin Gothic Book" panose="020B0503020102020204" pitchFamily="34" charset="0"/>
              </a:rPr>
              <a:t>Improved mobility</a:t>
            </a:r>
          </a:p>
          <a:p>
            <a:pPr marL="171450" indent="-171450">
              <a:buFont typeface="Arial" panose="020B0604020202020204" pitchFamily="34" charset="0"/>
              <a:buChar char="•"/>
            </a:pPr>
            <a:r>
              <a:rPr lang="en-US" sz="1100" dirty="0">
                <a:latin typeface="Franklin Gothic Book" panose="020B0503020102020204" pitchFamily="34" charset="0"/>
              </a:rPr>
              <a:t>Improved drainage</a:t>
            </a:r>
          </a:p>
          <a:p>
            <a:pPr marL="171450" indent="-171450">
              <a:buFont typeface="Arial" panose="020B0604020202020204" pitchFamily="34" charset="0"/>
              <a:buChar char="•"/>
            </a:pPr>
            <a:r>
              <a:rPr lang="en-US" sz="1100" dirty="0">
                <a:latin typeface="Franklin Gothic Book" panose="020B0503020102020204" pitchFamily="34" charset="0"/>
              </a:rPr>
              <a:t>Annual VMT reduction of 16,657</a:t>
            </a:r>
          </a:p>
          <a:p>
            <a:pPr marL="171450" indent="-171450">
              <a:buFont typeface="Arial" panose="020B0604020202020204" pitchFamily="34" charset="0"/>
              <a:buChar char="•"/>
            </a:pPr>
            <a:r>
              <a:rPr lang="en-US" sz="1100" dirty="0">
                <a:latin typeface="Franklin Gothic Book" panose="020B0503020102020204" pitchFamily="34" charset="0"/>
              </a:rPr>
              <a:t>Annual emissions reduction of 0.178 ton</a:t>
            </a:r>
          </a:p>
          <a:p>
            <a:pPr marL="171450" indent="-171450">
              <a:buFont typeface="Arial" panose="020B0604020202020204" pitchFamily="34" charset="0"/>
              <a:buChar char="•"/>
            </a:pPr>
            <a:r>
              <a:rPr lang="en-US" sz="1100" dirty="0">
                <a:latin typeface="Franklin Gothic Book" panose="020B0503020102020204" pitchFamily="34" charset="0"/>
              </a:rPr>
              <a:t>Annual safety benefit of $282,740</a:t>
            </a:r>
          </a:p>
          <a:p>
            <a:pPr marL="171450" indent="-171450">
              <a:buFont typeface="Arial" panose="020B0604020202020204" pitchFamily="34" charset="0"/>
              <a:buChar char="•"/>
            </a:pPr>
            <a:r>
              <a:rPr lang="en-US" sz="1100" dirty="0">
                <a:latin typeface="Franklin Gothic Book" panose="020B0503020102020204" pitchFamily="34" charset="0"/>
              </a:rPr>
              <a:t>Potential life-cycle cost savings of $15,515,958 ($387,899 annually)</a:t>
            </a:r>
            <a:endParaRPr lang="en-US" sz="1100" b="1" dirty="0" smtClean="0">
              <a:effectLst>
                <a:outerShdw blurRad="38100" dist="38100" dir="2700000" algn="tl">
                  <a:srgbClr val="000000">
                    <a:alpha val="43137"/>
                  </a:srgbClr>
                </a:outerShdw>
              </a:effectLst>
              <a:latin typeface="Franklin Gothic Book" panose="020B0503020102020204" pitchFamily="34" charset="0"/>
            </a:endParaRPr>
          </a:p>
          <a:p>
            <a:pPr algn="ctr"/>
            <a:endParaRPr lang="en-US" b="1" dirty="0">
              <a:effectLst>
                <a:outerShdw blurRad="38100" dist="38100" dir="2700000" algn="tl">
                  <a:srgbClr val="000000">
                    <a:alpha val="43137"/>
                  </a:srgbClr>
                </a:outerShdw>
              </a:effectLst>
              <a:latin typeface="Franklin Gothic Book" panose="020B0503020102020204" pitchFamily="34" charset="0"/>
            </a:endParaRPr>
          </a:p>
          <a:p>
            <a:pPr algn="ctr"/>
            <a:endParaRPr lang="en-US" b="1" dirty="0" smtClean="0">
              <a:effectLst>
                <a:outerShdw blurRad="38100" dist="38100" dir="2700000" algn="tl">
                  <a:srgbClr val="000000">
                    <a:alpha val="43137"/>
                  </a:srgbClr>
                </a:outerShdw>
              </a:effectLst>
              <a:latin typeface="Franklin Gothic Book" panose="020B0503020102020204" pitchFamily="34" charset="0"/>
            </a:endParaRPr>
          </a:p>
          <a:p>
            <a:pPr algn="ctr"/>
            <a:endParaRPr lang="en-US" b="1" dirty="0" smtClean="0">
              <a:effectLst>
                <a:outerShdw blurRad="38100" dist="38100" dir="2700000" algn="tl">
                  <a:srgbClr val="000000">
                    <a:alpha val="43137"/>
                  </a:srgbClr>
                </a:outerShdw>
              </a:effectLst>
              <a:latin typeface="Franklin Gothic Book" panose="020B0503020102020204" pitchFamily="34" charset="0"/>
            </a:endParaRPr>
          </a:p>
          <a:p>
            <a:pPr algn="ctr"/>
            <a:endParaRPr lang="en-US" b="1" dirty="0" smtClean="0">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2784097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5942"/>
            <a:ext cx="9144000" cy="6822057"/>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
        <p:nvSpPr>
          <p:cNvPr id="10" name="Rounded Rectangle 9"/>
          <p:cNvSpPr/>
          <p:nvPr/>
        </p:nvSpPr>
        <p:spPr>
          <a:xfrm>
            <a:off x="5943600" y="355686"/>
            <a:ext cx="2971800" cy="1549314"/>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b="1" dirty="0" smtClean="0">
                <a:effectLst>
                  <a:outerShdw blurRad="38100" dist="38100" dir="2700000" algn="tl">
                    <a:srgbClr val="000000">
                      <a:alpha val="43137"/>
                    </a:srgbClr>
                  </a:outerShdw>
                </a:effectLst>
                <a:latin typeface="Franklin Gothic Book" panose="020B0503020102020204" pitchFamily="34" charset="0"/>
              </a:rPr>
              <a:t>(7) Benefits</a:t>
            </a:r>
          </a:p>
          <a:p>
            <a:pPr marL="171450" indent="-171450">
              <a:buFont typeface="Arial" panose="020B0604020202020204" pitchFamily="34" charset="0"/>
              <a:buChar char="•"/>
            </a:pPr>
            <a:r>
              <a:rPr lang="en-US" sz="1050" dirty="0">
                <a:latin typeface="Franklin Gothic Book" panose="020B0503020102020204" pitchFamily="34" charset="0"/>
              </a:rPr>
              <a:t>Improved mobility</a:t>
            </a:r>
          </a:p>
          <a:p>
            <a:pPr marL="171450" indent="-171450">
              <a:buFont typeface="Arial" panose="020B0604020202020204" pitchFamily="34" charset="0"/>
              <a:buChar char="•"/>
            </a:pPr>
            <a:r>
              <a:rPr lang="en-US" sz="1050" dirty="0">
                <a:latin typeface="Franklin Gothic Book" panose="020B0503020102020204" pitchFamily="34" charset="0"/>
              </a:rPr>
              <a:t>Improved drainage</a:t>
            </a:r>
          </a:p>
          <a:p>
            <a:pPr marL="171450" indent="-171450">
              <a:buFont typeface="Arial" panose="020B0604020202020204" pitchFamily="34" charset="0"/>
              <a:buChar char="•"/>
            </a:pPr>
            <a:r>
              <a:rPr lang="en-US" sz="1050" dirty="0">
                <a:latin typeface="Franklin Gothic Book" panose="020B0503020102020204" pitchFamily="34" charset="0"/>
              </a:rPr>
              <a:t>Annual VMT reduction of  20,182</a:t>
            </a:r>
          </a:p>
          <a:p>
            <a:pPr marL="171450" indent="-171450">
              <a:buFont typeface="Arial" panose="020B0604020202020204" pitchFamily="34" charset="0"/>
              <a:buChar char="•"/>
            </a:pPr>
            <a:r>
              <a:rPr lang="en-US" sz="1050" dirty="0">
                <a:latin typeface="Franklin Gothic Book" panose="020B0503020102020204" pitchFamily="34" charset="0"/>
              </a:rPr>
              <a:t>Annual emissions reductions of  0.215 ton</a:t>
            </a:r>
          </a:p>
          <a:p>
            <a:pPr marL="171450" indent="-171450">
              <a:buFont typeface="Arial" panose="020B0604020202020204" pitchFamily="34" charset="0"/>
              <a:buChar char="•"/>
            </a:pPr>
            <a:r>
              <a:rPr lang="en-US" sz="1050" dirty="0">
                <a:latin typeface="Franklin Gothic Book" panose="020B0503020102020204" pitchFamily="34" charset="0"/>
              </a:rPr>
              <a:t>Annual safety benefit of $57,300</a:t>
            </a:r>
            <a:endParaRPr lang="en-US" sz="1050" b="1" dirty="0" smtClean="0">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68687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
            <a:ext cx="8001000" cy="1200329"/>
          </a:xfrm>
          <a:prstGeom prst="rect">
            <a:avLst/>
          </a:prstGeom>
        </p:spPr>
        <p:txBody>
          <a:bodyPr wrap="square">
            <a:spAutoFit/>
          </a:bodyPr>
          <a:lstStyle/>
          <a:p>
            <a:r>
              <a:rPr lang="en-US" b="1" dirty="0">
                <a:solidFill>
                  <a:schemeClr val="tx2"/>
                </a:solidFill>
                <a:latin typeface="Franklin Gothic Book" panose="020B0503020102020204" pitchFamily="34" charset="0"/>
              </a:rPr>
              <a:t>The total cost of these improvements, in today’s dollars, is approximately </a:t>
            </a:r>
            <a:r>
              <a:rPr lang="en-US" b="1" dirty="0">
                <a:solidFill>
                  <a:schemeClr val="tx2"/>
                </a:solidFill>
                <a:effectLst>
                  <a:outerShdw blurRad="38100" dist="38100" dir="2700000" algn="tl">
                    <a:srgbClr val="000000">
                      <a:alpha val="43137"/>
                    </a:srgbClr>
                  </a:outerShdw>
                </a:effectLst>
                <a:latin typeface="Franklin Gothic Book" panose="020B0503020102020204" pitchFamily="34" charset="0"/>
              </a:rPr>
              <a:t>$56,976,949.  </a:t>
            </a:r>
            <a:r>
              <a:rPr lang="en-US" b="1" dirty="0">
                <a:solidFill>
                  <a:schemeClr val="tx2"/>
                </a:solidFill>
                <a:latin typeface="Franklin Gothic Book" panose="020B0503020102020204" pitchFamily="34" charset="0"/>
              </a:rPr>
              <a:t>The total benefit of safety and state of good repair improvements, when quantified and aggregated, is </a:t>
            </a:r>
            <a:r>
              <a:rPr lang="en-US" b="1" dirty="0">
                <a:solidFill>
                  <a:schemeClr val="tx2"/>
                </a:solidFill>
                <a:effectLst>
                  <a:outerShdw blurRad="38100" dist="38100" dir="2700000" algn="tl">
                    <a:srgbClr val="000000">
                      <a:alpha val="43137"/>
                    </a:srgbClr>
                  </a:outerShdw>
                </a:effectLst>
                <a:latin typeface="Franklin Gothic Book" panose="020B0503020102020204" pitchFamily="34" charset="0"/>
              </a:rPr>
              <a:t>$1,739,300 </a:t>
            </a:r>
            <a:r>
              <a:rPr lang="en-US"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annually, or $69.5M over their useful life.</a:t>
            </a:r>
            <a:endParaRPr lang="en-US" b="1" dirty="0">
              <a:solidFill>
                <a:schemeClr val="tx2"/>
              </a:solidFill>
              <a:effectLst>
                <a:outerShdw blurRad="38100" dist="38100" dir="2700000" algn="tl">
                  <a:srgbClr val="000000">
                    <a:alpha val="43137"/>
                  </a:srgbClr>
                </a:outerShdw>
              </a:effectLst>
              <a:latin typeface="Franklin Gothic Book" panose="020B0503020102020204" pitchFamily="34" charset="0"/>
            </a:endParaRPr>
          </a:p>
        </p:txBody>
      </p:sp>
      <p:graphicFrame>
        <p:nvGraphicFramePr>
          <p:cNvPr id="3" name="Chart 2"/>
          <p:cNvGraphicFramePr/>
          <p:nvPr>
            <p:extLst>
              <p:ext uri="{D42A27DB-BD31-4B8C-83A1-F6EECF244321}">
                <p14:modId xmlns:p14="http://schemas.microsoft.com/office/powerpoint/2010/main" val="3087071182"/>
              </p:ext>
            </p:extLst>
          </p:nvPr>
        </p:nvGraphicFramePr>
        <p:xfrm>
          <a:off x="1676400" y="1828800"/>
          <a:ext cx="6096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916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599"/>
            <a:ext cx="5791200" cy="646331"/>
          </a:xfrm>
          <a:prstGeom prst="rect">
            <a:avLst/>
          </a:prstGeom>
        </p:spPr>
        <p:txBody>
          <a:bodyPr wrap="square">
            <a:spAutoFit/>
          </a:bodyPr>
          <a:lstStyle/>
          <a:p>
            <a:pPr algn="ctr"/>
            <a:r>
              <a:rPr lang="en-US" sz="36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Life Cycle Value of Benefits</a:t>
            </a:r>
            <a:endParaRPr lang="en-US" sz="3600" dirty="0">
              <a:effectLst>
                <a:outerShdw blurRad="38100" dist="38100" dir="2700000" algn="tl">
                  <a:srgbClr val="000000">
                    <a:alpha val="43137"/>
                  </a:srgbClr>
                </a:outerShdw>
              </a:effectLst>
            </a:endParaRPr>
          </a:p>
        </p:txBody>
      </p:sp>
      <p:pic>
        <p:nvPicPr>
          <p:cNvPr id="1028"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371600"/>
            <a:ext cx="66675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329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6331"/>
            <a:ext cx="7391400" cy="1200329"/>
          </a:xfrm>
          <a:prstGeom prst="rect">
            <a:avLst/>
          </a:prstGeom>
        </p:spPr>
        <p:txBody>
          <a:bodyPr wrap="square">
            <a:spAutoFit/>
          </a:bodyPr>
          <a:lstStyle/>
          <a:p>
            <a:pPr algn="ctr"/>
            <a:r>
              <a:rPr lang="en-US" sz="36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H-GAC Call for Projects</a:t>
            </a:r>
          </a:p>
          <a:p>
            <a:pPr algn="ctr"/>
            <a:r>
              <a:rPr lang="en-US" sz="36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Results</a:t>
            </a:r>
            <a:endParaRPr lang="en-US" sz="3600" dirty="0">
              <a:effectLst>
                <a:outerShdw blurRad="38100" dist="38100" dir="2700000" algn="tl">
                  <a:srgbClr val="000000">
                    <a:alpha val="43137"/>
                  </a:srgbClr>
                </a:outerShdw>
              </a:effectLst>
            </a:endParaRPr>
          </a:p>
        </p:txBody>
      </p:sp>
      <p:pic>
        <p:nvPicPr>
          <p:cNvPr id="15" name="Picture 14"/>
          <p:cNvPicPr>
            <a:picLocks noChangeAspect="1"/>
          </p:cNvPicPr>
          <p:nvPr/>
        </p:nvPicPr>
        <p:blipFill>
          <a:blip r:embed="rId2"/>
          <a:stretch>
            <a:fillRect/>
          </a:stretch>
        </p:blipFill>
        <p:spPr>
          <a:xfrm>
            <a:off x="284810" y="2908172"/>
            <a:ext cx="8574379" cy="1041656"/>
          </a:xfrm>
          <a:prstGeom prst="rect">
            <a:avLst/>
          </a:prstGeom>
        </p:spPr>
      </p:pic>
    </p:spTree>
    <p:extLst>
      <p:ext uri="{BB962C8B-B14F-4D97-AF65-F5344CB8AC3E}">
        <p14:creationId xmlns:p14="http://schemas.microsoft.com/office/powerpoint/2010/main" val="2665884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76331"/>
            <a:ext cx="5791200" cy="1200329"/>
          </a:xfrm>
          <a:prstGeom prst="rect">
            <a:avLst/>
          </a:prstGeom>
        </p:spPr>
        <p:txBody>
          <a:bodyPr wrap="square">
            <a:spAutoFit/>
          </a:bodyPr>
          <a:lstStyle/>
          <a:p>
            <a:pPr algn="ctr"/>
            <a:r>
              <a:rPr lang="en-US" sz="36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Future Potential Funding Sources</a:t>
            </a:r>
            <a:endParaRPr lang="en-US" sz="3600" dirty="0">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59795799"/>
              </p:ext>
            </p:extLst>
          </p:nvPr>
        </p:nvGraphicFramePr>
        <p:xfrm>
          <a:off x="304800" y="902434"/>
          <a:ext cx="4343400" cy="5574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777951500"/>
              </p:ext>
            </p:extLst>
          </p:nvPr>
        </p:nvGraphicFramePr>
        <p:xfrm>
          <a:off x="4876800" y="978635"/>
          <a:ext cx="3810000" cy="54983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5861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086" y="533400"/>
            <a:ext cx="8001000" cy="1569660"/>
          </a:xfrm>
          <a:prstGeom prst="rect">
            <a:avLst/>
          </a:prstGeom>
        </p:spPr>
        <p:txBody>
          <a:bodyPr wrap="square">
            <a:spAutoFit/>
          </a:bodyPr>
          <a:lstStyle/>
          <a:p>
            <a:r>
              <a:rPr lang="en-US" sz="2400" b="1" dirty="0">
                <a:solidFill>
                  <a:schemeClr val="tx2"/>
                </a:solidFill>
                <a:effectLst>
                  <a:outerShdw blurRad="38100" dist="38100" dir="2700000" algn="tl">
                    <a:srgbClr val="000000">
                      <a:alpha val="43137"/>
                    </a:srgbClr>
                  </a:outerShdw>
                </a:effectLst>
                <a:latin typeface="Franklin Gothic Book" panose="020B0503020102020204" pitchFamily="34" charset="0"/>
              </a:rPr>
              <a:t>The Authority can leverage existing assets to advance its overall mission of promoting economic development in Memorial City through investment in public infrastructure, particularly roads and drainage.</a:t>
            </a:r>
          </a:p>
        </p:txBody>
      </p:sp>
      <p:graphicFrame>
        <p:nvGraphicFramePr>
          <p:cNvPr id="5" name="Diagram 4"/>
          <p:cNvGraphicFramePr/>
          <p:nvPr>
            <p:extLst>
              <p:ext uri="{D42A27DB-BD31-4B8C-83A1-F6EECF244321}">
                <p14:modId xmlns:p14="http://schemas.microsoft.com/office/powerpoint/2010/main" val="111940416"/>
              </p:ext>
            </p:extLst>
          </p:nvPr>
        </p:nvGraphicFramePr>
        <p:xfrm>
          <a:off x="152400" y="2133600"/>
          <a:ext cx="8991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76200" y="2667000"/>
            <a:ext cx="2514600" cy="762000"/>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p:cNvSpPr txBox="1"/>
          <p:nvPr/>
        </p:nvSpPr>
        <p:spPr>
          <a:xfrm>
            <a:off x="449328" y="2817167"/>
            <a:ext cx="1768344" cy="461665"/>
          </a:xfrm>
          <a:prstGeom prst="rect">
            <a:avLst/>
          </a:prstGeom>
          <a:noFill/>
        </p:spPr>
        <p:txBody>
          <a:bodyPr wrap="square" rtlCol="0">
            <a:spAutoFit/>
          </a:bodyPr>
          <a:lstStyle/>
          <a:p>
            <a:pPr algn="ctr"/>
            <a:r>
              <a:rPr lang="en-US" sz="1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Project Recommendations</a:t>
            </a:r>
            <a:endParaRPr lang="en-US" sz="14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390723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438400"/>
            <a:ext cx="7086600" cy="2339102"/>
          </a:xfrm>
          <a:prstGeom prst="rect">
            <a:avLst/>
          </a:prstGeom>
          <a:noFill/>
        </p:spPr>
        <p:txBody>
          <a:bodyPr wrap="square" rtlCol="0">
            <a:spAutoFit/>
          </a:bodyPr>
          <a:lstStyle/>
          <a:p>
            <a:r>
              <a:rPr lang="en-US" sz="1400" dirty="0">
                <a:latin typeface="Franklin Gothic Book" panose="020B0503020102020204" pitchFamily="34" charset="0"/>
              </a:rPr>
              <a:t>Includes:</a:t>
            </a:r>
          </a:p>
          <a:p>
            <a:pPr marL="285750" lvl="0" indent="-285750">
              <a:spcAft>
                <a:spcPts val="600"/>
              </a:spcAft>
              <a:buFont typeface="Arial" panose="020B0604020202020204" pitchFamily="34" charset="0"/>
              <a:buChar char="•"/>
            </a:pPr>
            <a:r>
              <a:rPr lang="en-US" sz="1400" dirty="0">
                <a:latin typeface="Franklin Gothic Book" panose="020B0503020102020204" pitchFamily="34" charset="0"/>
              </a:rPr>
              <a:t>Background information related to the Authority’s organizational goals </a:t>
            </a:r>
          </a:p>
          <a:p>
            <a:pPr marL="285750" lvl="0" indent="-285750">
              <a:spcAft>
                <a:spcPts val="600"/>
              </a:spcAft>
              <a:buFont typeface="Arial" panose="020B0604020202020204" pitchFamily="34" charset="0"/>
              <a:buChar char="•"/>
            </a:pPr>
            <a:r>
              <a:rPr lang="en-US" sz="1400" dirty="0">
                <a:latin typeface="Franklin Gothic Book" panose="020B0503020102020204" pitchFamily="34" charset="0"/>
              </a:rPr>
              <a:t>Current information on demographics, land use, property ownership, transportation/transit information and trends </a:t>
            </a:r>
          </a:p>
          <a:p>
            <a:pPr marL="285750" lvl="0" indent="-285750">
              <a:spcAft>
                <a:spcPts val="600"/>
              </a:spcAft>
              <a:buFont typeface="Arial" panose="020B0604020202020204" pitchFamily="34" charset="0"/>
              <a:buChar char="•"/>
            </a:pPr>
            <a:r>
              <a:rPr lang="en-US" sz="1400" dirty="0">
                <a:latin typeface="Franklin Gothic Book" panose="020B0503020102020204" pitchFamily="34" charset="0"/>
              </a:rPr>
              <a:t>A prioritized and comprehensive list of projects that are eligible (either in whole or in part) for federal assistance, derived from the Authority’s </a:t>
            </a:r>
            <a:r>
              <a:rPr lang="en-US" sz="1400" dirty="0" smtClean="0">
                <a:latin typeface="Franklin Gothic Book" panose="020B0503020102020204" pitchFamily="34" charset="0"/>
              </a:rPr>
              <a:t>CIP</a:t>
            </a:r>
            <a:endParaRPr lang="en-US" sz="1400" dirty="0">
              <a:latin typeface="Franklin Gothic Book" panose="020B0503020102020204" pitchFamily="34" charset="0"/>
            </a:endParaRPr>
          </a:p>
          <a:p>
            <a:pPr marL="285750" lvl="0" indent="-285750">
              <a:spcAft>
                <a:spcPts val="600"/>
              </a:spcAft>
              <a:buFont typeface="Arial" panose="020B0604020202020204" pitchFamily="34" charset="0"/>
              <a:buChar char="•"/>
            </a:pPr>
            <a:r>
              <a:rPr lang="en-US" sz="1400" dirty="0">
                <a:latin typeface="Franklin Gothic Book" panose="020B0503020102020204" pitchFamily="34" charset="0"/>
              </a:rPr>
              <a:t>General environmental conditions and potential issues</a:t>
            </a:r>
          </a:p>
          <a:p>
            <a:pPr marL="285750" lvl="0" indent="-285750">
              <a:spcAft>
                <a:spcPts val="600"/>
              </a:spcAft>
              <a:buFont typeface="Arial" panose="020B0604020202020204" pitchFamily="34" charset="0"/>
              <a:buChar char="•"/>
            </a:pPr>
            <a:r>
              <a:rPr lang="en-US" sz="1400" dirty="0">
                <a:latin typeface="Franklin Gothic Book" panose="020B0503020102020204" pitchFamily="34" charset="0"/>
              </a:rPr>
              <a:t>Grant programs, opportunities, and funding sources that can be applied to individual projects</a:t>
            </a:r>
          </a:p>
        </p:txBody>
      </p:sp>
      <p:sp>
        <p:nvSpPr>
          <p:cNvPr id="7" name="TextBox 6"/>
          <p:cNvSpPr txBox="1"/>
          <p:nvPr/>
        </p:nvSpPr>
        <p:spPr>
          <a:xfrm>
            <a:off x="1066800" y="76200"/>
            <a:ext cx="7086600" cy="1938992"/>
          </a:xfrm>
          <a:prstGeom prst="rect">
            <a:avLst/>
          </a:prstGeom>
          <a:noFill/>
        </p:spPr>
        <p:txBody>
          <a:bodyPr wrap="square" rtlCol="0">
            <a:spAutoFit/>
          </a:bodyPr>
          <a:lstStyle/>
          <a:p>
            <a:r>
              <a:rPr lang="en-US" sz="24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The </a:t>
            </a:r>
            <a:r>
              <a:rPr lang="en-US" sz="2400" b="1" i="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Grant </a:t>
            </a:r>
            <a:r>
              <a:rPr lang="en-US" sz="2400" b="1" i="1" dirty="0">
                <a:solidFill>
                  <a:schemeClr val="tx2"/>
                </a:solidFill>
                <a:effectLst>
                  <a:outerShdw blurRad="38100" dist="38100" dir="2700000" algn="tl">
                    <a:srgbClr val="000000">
                      <a:alpha val="43137"/>
                    </a:srgbClr>
                  </a:outerShdw>
                </a:effectLst>
                <a:latin typeface="Franklin Gothic Book" panose="020B0503020102020204" pitchFamily="34" charset="0"/>
              </a:rPr>
              <a:t>Eligible Capital Improvement Plan </a:t>
            </a:r>
            <a:r>
              <a:rPr lang="en-US" sz="2400" b="1" dirty="0">
                <a:solidFill>
                  <a:schemeClr val="tx2"/>
                </a:solidFill>
                <a:effectLst>
                  <a:outerShdw blurRad="38100" dist="38100" dir="2700000" algn="tl">
                    <a:srgbClr val="000000">
                      <a:alpha val="43137"/>
                    </a:srgbClr>
                  </a:outerShdw>
                </a:effectLst>
                <a:latin typeface="Franklin Gothic Book" panose="020B0503020102020204" pitchFamily="34" charset="0"/>
              </a:rPr>
              <a:t>provides a roadmap and recommendations for the Authority to prepare for, identify, and pursue </a:t>
            </a:r>
            <a:r>
              <a:rPr lang="en-US" sz="24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funding from </a:t>
            </a:r>
            <a:r>
              <a:rPr lang="en-US" sz="2400" b="1" dirty="0">
                <a:solidFill>
                  <a:schemeClr val="tx2"/>
                </a:solidFill>
                <a:effectLst>
                  <a:outerShdw blurRad="38100" dist="38100" dir="2700000" algn="tl">
                    <a:srgbClr val="000000">
                      <a:alpha val="43137"/>
                    </a:srgbClr>
                  </a:outerShdw>
                </a:effectLst>
                <a:latin typeface="Franklin Gothic Book" panose="020B0503020102020204" pitchFamily="34" charset="0"/>
              </a:rPr>
              <a:t>state and federal </a:t>
            </a:r>
            <a:r>
              <a:rPr lang="en-US" sz="24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sources.</a:t>
            </a:r>
            <a:endParaRPr lang="en-US" sz="2400" b="1" dirty="0">
              <a:solidFill>
                <a:schemeClr val="tx2"/>
              </a:solidFill>
              <a:effectLst>
                <a:outerShdw blurRad="38100" dist="38100" dir="2700000" algn="tl">
                  <a:srgbClr val="000000">
                    <a:alpha val="43137"/>
                  </a:srgbClr>
                </a:outerShdw>
              </a:effectLst>
              <a:latin typeface="Franklin Gothic Book" panose="020B05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57" t="6741"/>
          <a:stretch/>
        </p:blipFill>
        <p:spPr>
          <a:xfrm>
            <a:off x="2057400" y="4953000"/>
            <a:ext cx="5029200" cy="1807666"/>
          </a:xfrm>
          <a:prstGeom prst="rect">
            <a:avLst/>
          </a:prstGeom>
          <a:effectLst>
            <a:glow rad="101600">
              <a:schemeClr val="tx2">
                <a:alpha val="40000"/>
              </a:schemeClr>
            </a:glow>
          </a:effectLst>
        </p:spPr>
      </p:pic>
    </p:spTree>
    <p:extLst>
      <p:ext uri="{BB962C8B-B14F-4D97-AF65-F5344CB8AC3E}">
        <p14:creationId xmlns:p14="http://schemas.microsoft.com/office/powerpoint/2010/main" val="2847158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6606925"/>
              </p:ext>
            </p:extLst>
          </p:nvPr>
        </p:nvGraphicFramePr>
        <p:xfrm>
          <a:off x="0" y="6858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76200" y="1143000"/>
            <a:ext cx="2743200" cy="990600"/>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p:cNvSpPr txBox="1"/>
          <p:nvPr/>
        </p:nvSpPr>
        <p:spPr>
          <a:xfrm>
            <a:off x="533400" y="1371600"/>
            <a:ext cx="1874772" cy="523220"/>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Programmatic Recommendations</a:t>
            </a:r>
          </a:p>
        </p:txBody>
      </p:sp>
    </p:spTree>
    <p:extLst>
      <p:ext uri="{BB962C8B-B14F-4D97-AF65-F5344CB8AC3E}">
        <p14:creationId xmlns:p14="http://schemas.microsoft.com/office/powerpoint/2010/main" val="4045186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artisticCutout/>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5800" y="0"/>
            <a:ext cx="10515599" cy="6858000"/>
          </a:xfrm>
          <a:prstGeom prst="rect">
            <a:avLst/>
          </a:prstGeom>
        </p:spPr>
      </p:pic>
      <p:sp>
        <p:nvSpPr>
          <p:cNvPr id="6" name="Text Box 9"/>
          <p:cNvSpPr txBox="1">
            <a:spLocks noChangeArrowheads="1"/>
          </p:cNvSpPr>
          <p:nvPr/>
        </p:nvSpPr>
        <p:spPr bwMode="auto">
          <a:xfrm>
            <a:off x="5486400" y="3962400"/>
            <a:ext cx="196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b="1" dirty="0">
                <a:solidFill>
                  <a:srgbClr val="000066"/>
                </a:solidFill>
                <a:latin typeface="Garamond" pitchFamily="18" charset="0"/>
              </a:rPr>
              <a:t>www.thegoodmancorp.com</a:t>
            </a:r>
          </a:p>
        </p:txBody>
      </p:sp>
      <p:grpSp>
        <p:nvGrpSpPr>
          <p:cNvPr id="7" name="Group 5"/>
          <p:cNvGrpSpPr>
            <a:grpSpLocks/>
          </p:cNvGrpSpPr>
          <p:nvPr/>
        </p:nvGrpSpPr>
        <p:grpSpPr bwMode="auto">
          <a:xfrm>
            <a:off x="1524000" y="3505200"/>
            <a:ext cx="5905500" cy="698500"/>
            <a:chOff x="1012" y="3717"/>
            <a:chExt cx="3720" cy="440"/>
          </a:xfrm>
        </p:grpSpPr>
        <p:pic>
          <p:nvPicPr>
            <p:cNvPr id="8" name="Picture 6" descr="TGClogo30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4" y="3762"/>
              <a:ext cx="51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1392" y="3717"/>
              <a:ext cx="29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900" dirty="0">
                  <a:solidFill>
                    <a:srgbClr val="000066"/>
                  </a:solidFill>
                  <a:latin typeface="Constantia" pitchFamily="18" charset="0"/>
                </a:rPr>
                <a:t>THE GOODMAN              </a:t>
              </a:r>
              <a:r>
                <a:rPr lang="en-US" altLang="en-US" sz="1000" dirty="0">
                  <a:solidFill>
                    <a:srgbClr val="000066"/>
                  </a:solidFill>
                  <a:latin typeface="Constantia" pitchFamily="18" charset="0"/>
                </a:rPr>
                <a:t> </a:t>
              </a:r>
              <a:r>
                <a:rPr lang="en-US" altLang="en-US" sz="1900" dirty="0">
                  <a:solidFill>
                    <a:srgbClr val="000066"/>
                  </a:solidFill>
                  <a:latin typeface="Constantia" pitchFamily="18" charset="0"/>
                </a:rPr>
                <a:t>CORPORATION</a:t>
              </a:r>
            </a:p>
          </p:txBody>
        </p:sp>
        <p:sp>
          <p:nvSpPr>
            <p:cNvPr id="10" name="Line 8"/>
            <p:cNvSpPr>
              <a:spLocks noChangeShapeType="1"/>
            </p:cNvSpPr>
            <p:nvPr/>
          </p:nvSpPr>
          <p:spPr bwMode="auto">
            <a:xfrm>
              <a:off x="1012" y="3952"/>
              <a:ext cx="1568"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a:off x="3164" y="3953"/>
              <a:ext cx="1568"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35572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968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53887136"/>
              </p:ext>
            </p:extLst>
          </p:nvPr>
        </p:nvGraphicFramePr>
        <p:xfrm>
          <a:off x="152400" y="609600"/>
          <a:ext cx="4448174"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51980769"/>
              </p:ext>
            </p:extLst>
          </p:nvPr>
        </p:nvGraphicFramePr>
        <p:xfrm>
          <a:off x="4419600" y="152400"/>
          <a:ext cx="4495800" cy="2541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2398489266"/>
              </p:ext>
            </p:extLst>
          </p:nvPr>
        </p:nvGraphicFramePr>
        <p:xfrm>
          <a:off x="76200" y="3962400"/>
          <a:ext cx="46482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2861768283"/>
              </p:ext>
            </p:extLst>
          </p:nvPr>
        </p:nvGraphicFramePr>
        <p:xfrm>
          <a:off x="4757777" y="3886200"/>
          <a:ext cx="43434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extLst>
              <p:ext uri="{D42A27DB-BD31-4B8C-83A1-F6EECF244321}">
                <p14:modId xmlns:p14="http://schemas.microsoft.com/office/powerpoint/2010/main" val="230724278"/>
              </p:ext>
            </p:extLst>
          </p:nvPr>
        </p:nvGraphicFramePr>
        <p:xfrm>
          <a:off x="4724400" y="609600"/>
          <a:ext cx="4191000" cy="2876490"/>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6"/>
          <p:cNvSpPr/>
          <p:nvPr/>
        </p:nvSpPr>
        <p:spPr>
          <a:xfrm>
            <a:off x="6858000" y="76200"/>
            <a:ext cx="2362200" cy="400110"/>
          </a:xfrm>
          <a:prstGeom prst="rect">
            <a:avLst/>
          </a:prstGeom>
        </p:spPr>
        <p:txBody>
          <a:bodyPr wrap="square">
            <a:spAutoFit/>
          </a:bodyPr>
          <a:lstStyle/>
          <a:p>
            <a:r>
              <a:rPr lang="en-US" sz="20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Demographics</a:t>
            </a:r>
            <a:endParaRPr lang="en-US" sz="2000" b="1" dirty="0">
              <a:solidFill>
                <a:schemeClr val="tx2"/>
              </a:solidFill>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418812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7400" y="76200"/>
            <a:ext cx="3352800" cy="400110"/>
          </a:xfrm>
          <a:prstGeom prst="rect">
            <a:avLst/>
          </a:prstGeom>
        </p:spPr>
        <p:txBody>
          <a:bodyPr wrap="square">
            <a:spAutoFit/>
          </a:bodyPr>
          <a:lstStyle/>
          <a:p>
            <a:r>
              <a:rPr lang="en-US" sz="20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Commute and Employment</a:t>
            </a:r>
            <a:endParaRPr lang="en-US" sz="2000" b="1" dirty="0">
              <a:solidFill>
                <a:schemeClr val="tx2"/>
              </a:solidFill>
              <a:effectLst>
                <a:outerShdw blurRad="38100" dist="38100" dir="2700000" algn="tl">
                  <a:srgbClr val="000000">
                    <a:alpha val="43137"/>
                  </a:srgbClr>
                </a:outerShdw>
              </a:effectLst>
              <a:latin typeface="Franklin Gothic Book" panose="020B0503020102020204" pitchFamily="34" charset="0"/>
            </a:endParaRPr>
          </a:p>
        </p:txBody>
      </p:sp>
      <p:graphicFrame>
        <p:nvGraphicFramePr>
          <p:cNvPr id="3" name="Chart 2"/>
          <p:cNvGraphicFramePr/>
          <p:nvPr>
            <p:extLst>
              <p:ext uri="{D42A27DB-BD31-4B8C-83A1-F6EECF244321}">
                <p14:modId xmlns:p14="http://schemas.microsoft.com/office/powerpoint/2010/main" val="348149404"/>
              </p:ext>
            </p:extLst>
          </p:nvPr>
        </p:nvGraphicFramePr>
        <p:xfrm>
          <a:off x="4815595" y="500241"/>
          <a:ext cx="4143887" cy="32766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52400" y="476310"/>
            <a:ext cx="4800600" cy="6153799"/>
          </a:xfrm>
          <a:prstGeom prst="rect">
            <a:avLst/>
          </a:prstGeom>
          <a:ln w="3175">
            <a:solidFill>
              <a:schemeClr val="accent1"/>
            </a:solidFill>
          </a:ln>
          <a:effectLst>
            <a:glow rad="63500">
              <a:schemeClr val="tx2">
                <a:alpha val="40000"/>
              </a:schemeClr>
            </a:glow>
            <a:outerShdw blurRad="50800" dist="38100" dir="2700000" algn="tl" rotWithShape="0">
              <a:prstClr val="black">
                <a:alpha val="40000"/>
              </a:prstClr>
            </a:outerShdw>
          </a:effectLst>
        </p:spPr>
      </p:pic>
      <p:graphicFrame>
        <p:nvGraphicFramePr>
          <p:cNvPr id="5" name="Chart 4"/>
          <p:cNvGraphicFramePr/>
          <p:nvPr>
            <p:extLst>
              <p:ext uri="{D42A27DB-BD31-4B8C-83A1-F6EECF244321}">
                <p14:modId xmlns:p14="http://schemas.microsoft.com/office/powerpoint/2010/main" val="2483930034"/>
              </p:ext>
            </p:extLst>
          </p:nvPr>
        </p:nvGraphicFramePr>
        <p:xfrm>
          <a:off x="4797332" y="3429000"/>
          <a:ext cx="4162150" cy="29725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8119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798"/>
            <a:ext cx="8077200" cy="1200329"/>
          </a:xfrm>
          <a:prstGeom prst="rect">
            <a:avLst/>
          </a:prstGeom>
        </p:spPr>
        <p:txBody>
          <a:bodyPr wrap="square">
            <a:spAutoFit/>
          </a:bodyPr>
          <a:lstStyle/>
          <a:p>
            <a:r>
              <a:rPr lang="en-US" sz="36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Projects support the Authority’s four major goals.</a:t>
            </a:r>
            <a:endParaRPr lang="en-US" sz="3600" b="1" dirty="0">
              <a:solidFill>
                <a:schemeClr val="tx2"/>
              </a:solidFill>
              <a:effectLst>
                <a:outerShdw blurRad="38100" dist="38100" dir="2700000" algn="tl">
                  <a:srgbClr val="000000">
                    <a:alpha val="43137"/>
                  </a:srgbClr>
                </a:outerShdw>
              </a:effectLst>
              <a:latin typeface="Franklin Gothic Book" panose="020B0503020102020204" pitchFamily="34" charset="0"/>
            </a:endParaRPr>
          </a:p>
        </p:txBody>
      </p:sp>
      <p:sp>
        <p:nvSpPr>
          <p:cNvPr id="3" name="Rectangle 2"/>
          <p:cNvSpPr/>
          <p:nvPr/>
        </p:nvSpPr>
        <p:spPr>
          <a:xfrm>
            <a:off x="533400" y="2667000"/>
            <a:ext cx="4572000" cy="1877437"/>
          </a:xfrm>
          <a:prstGeom prst="rect">
            <a:avLst/>
          </a:prstGeom>
        </p:spPr>
        <p:txBody>
          <a:bodyPr>
            <a:spAutoFit/>
          </a:bodyPr>
          <a:lstStyle/>
          <a:p>
            <a:r>
              <a:rPr lang="en-US" sz="2000" dirty="0" smtClean="0">
                <a:latin typeface="Franklin Gothic Book" panose="020B0503020102020204" pitchFamily="34" charset="0"/>
              </a:rPr>
              <a:t>Improvements to:</a:t>
            </a:r>
          </a:p>
          <a:p>
            <a:pPr marL="285750" lvl="0" indent="-285750">
              <a:buFont typeface="Arial" panose="020B0604020202020204" pitchFamily="34" charset="0"/>
              <a:buChar char="•"/>
            </a:pPr>
            <a:r>
              <a:rPr lang="en-US" sz="2000" dirty="0">
                <a:latin typeface="Franklin Gothic Book" panose="020B0503020102020204" pitchFamily="34" charset="0"/>
              </a:rPr>
              <a:t>Drainage and </a:t>
            </a:r>
            <a:r>
              <a:rPr lang="en-US" sz="2000" dirty="0" smtClean="0">
                <a:latin typeface="Franklin Gothic Book" panose="020B0503020102020204" pitchFamily="34" charset="0"/>
              </a:rPr>
              <a:t>detention</a:t>
            </a:r>
            <a:endParaRPr lang="en-US" sz="2000" dirty="0">
              <a:latin typeface="Franklin Gothic Book" panose="020B0503020102020204" pitchFamily="34" charset="0"/>
            </a:endParaRPr>
          </a:p>
          <a:p>
            <a:pPr marL="285750" lvl="0" indent="-285750">
              <a:buFont typeface="Arial" panose="020B0604020202020204" pitchFamily="34" charset="0"/>
              <a:buChar char="•"/>
            </a:pPr>
            <a:r>
              <a:rPr lang="en-US" sz="2000" dirty="0">
                <a:latin typeface="Franklin Gothic Book" panose="020B0503020102020204" pitchFamily="34" charset="0"/>
              </a:rPr>
              <a:t>Streets and </a:t>
            </a:r>
            <a:r>
              <a:rPr lang="en-US" sz="2000" dirty="0" smtClean="0">
                <a:latin typeface="Franklin Gothic Book" panose="020B0503020102020204" pitchFamily="34" charset="0"/>
              </a:rPr>
              <a:t>mobility</a:t>
            </a:r>
            <a:endParaRPr lang="en-US" sz="2000" dirty="0">
              <a:latin typeface="Franklin Gothic Book" panose="020B0503020102020204" pitchFamily="34" charset="0"/>
            </a:endParaRPr>
          </a:p>
          <a:p>
            <a:pPr marL="285750" lvl="0" indent="-285750">
              <a:buFont typeface="Arial" panose="020B0604020202020204" pitchFamily="34" charset="0"/>
              <a:buChar char="•"/>
            </a:pPr>
            <a:r>
              <a:rPr lang="en-US" sz="2000" dirty="0">
                <a:latin typeface="Franklin Gothic Book" panose="020B0503020102020204" pitchFamily="34" charset="0"/>
              </a:rPr>
              <a:t>Parks and green </a:t>
            </a:r>
            <a:r>
              <a:rPr lang="en-US" sz="2000" dirty="0" smtClean="0">
                <a:latin typeface="Franklin Gothic Book" panose="020B0503020102020204" pitchFamily="34" charset="0"/>
              </a:rPr>
              <a:t>space</a:t>
            </a:r>
            <a:endParaRPr lang="en-US" sz="2000" dirty="0">
              <a:latin typeface="Franklin Gothic Book" panose="020B0503020102020204" pitchFamily="34" charset="0"/>
            </a:endParaRPr>
          </a:p>
          <a:p>
            <a:pPr marL="285750" lvl="0" indent="-285750">
              <a:buFont typeface="Arial" panose="020B0604020202020204" pitchFamily="34" charset="0"/>
              <a:buChar char="•"/>
            </a:pPr>
            <a:r>
              <a:rPr lang="en-US" sz="2000" dirty="0">
                <a:latin typeface="Franklin Gothic Book" panose="020B0503020102020204" pitchFamily="34" charset="0"/>
              </a:rPr>
              <a:t>Pedestrian </a:t>
            </a:r>
            <a:r>
              <a:rPr lang="en-US" sz="2000" dirty="0" smtClean="0">
                <a:latin typeface="Franklin Gothic Book" panose="020B0503020102020204" pitchFamily="34" charset="0"/>
              </a:rPr>
              <a:t>environments</a:t>
            </a:r>
            <a:endParaRPr lang="en-US" sz="2000" dirty="0">
              <a:latin typeface="Franklin Gothic Book" panose="020B0503020102020204" pitchFamily="34" charset="0"/>
            </a:endParaRPr>
          </a:p>
          <a:p>
            <a:pPr marL="285750" indent="-285750">
              <a:buFont typeface="Arial" panose="020B0604020202020204" pitchFamily="34" charset="0"/>
              <a:buChar char="•"/>
            </a:pPr>
            <a:endParaRPr lang="en-US" sz="1400" dirty="0">
              <a:latin typeface="Franklin Gothic Book" panose="020B0503020102020204"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5611" t="4492" r="5675" b="20882"/>
          <a:stretch/>
        </p:blipFill>
        <p:spPr bwMode="auto">
          <a:xfrm>
            <a:off x="4419600" y="1600200"/>
            <a:ext cx="4495800" cy="4953000"/>
          </a:xfrm>
          <a:prstGeom prst="rect">
            <a:avLst/>
          </a:prstGeom>
          <a:ln>
            <a:noFill/>
          </a:ln>
          <a:effectLst>
            <a:glow rad="101600">
              <a:schemeClr val="tx2">
                <a:alpha val="4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42508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81000"/>
            <a:ext cx="8001000" cy="1384995"/>
          </a:xfrm>
          <a:prstGeom prst="rect">
            <a:avLst/>
          </a:prstGeom>
        </p:spPr>
        <p:txBody>
          <a:bodyPr wrap="square">
            <a:spAutoFit/>
          </a:bodyPr>
          <a:lstStyle/>
          <a:p>
            <a:r>
              <a:rPr lang="en-US" sz="2800" b="1" dirty="0">
                <a:solidFill>
                  <a:schemeClr val="tx2"/>
                </a:solidFill>
                <a:effectLst>
                  <a:outerShdw blurRad="38100" dist="38100" dir="2700000" algn="tl">
                    <a:srgbClr val="000000">
                      <a:alpha val="43137"/>
                    </a:srgbClr>
                  </a:outerShdw>
                </a:effectLst>
                <a:latin typeface="Franklin Gothic Book" panose="020B0503020102020204" pitchFamily="34" charset="0"/>
              </a:rPr>
              <a:t>E</a:t>
            </a:r>
            <a:r>
              <a:rPr lang="en-US" sz="28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xamination </a:t>
            </a:r>
            <a:r>
              <a:rPr lang="en-US" sz="2800" b="1" dirty="0">
                <a:solidFill>
                  <a:schemeClr val="tx2"/>
                </a:solidFill>
                <a:effectLst>
                  <a:outerShdw blurRad="38100" dist="38100" dir="2700000" algn="tl">
                    <a:srgbClr val="000000">
                      <a:alpha val="43137"/>
                    </a:srgbClr>
                  </a:outerShdw>
                </a:effectLst>
                <a:latin typeface="Franklin Gothic Book" panose="020B0503020102020204" pitchFamily="34" charset="0"/>
              </a:rPr>
              <a:t>of existing conditions and planned improvements identified assets and challenges for Memorial </a:t>
            </a:r>
            <a:r>
              <a:rPr lang="en-US" sz="28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City.</a:t>
            </a:r>
            <a:endParaRPr lang="en-US" sz="2800" b="1" dirty="0">
              <a:solidFill>
                <a:schemeClr val="tx2"/>
              </a:solidFill>
              <a:effectLst>
                <a:outerShdw blurRad="38100" dist="38100" dir="2700000" algn="tl">
                  <a:srgbClr val="000000">
                    <a:alpha val="43137"/>
                  </a:srgbClr>
                </a:outerShdw>
              </a:effectLst>
              <a:latin typeface="Franklin Gothic Book" panose="020B0503020102020204" pitchFamily="34" charset="0"/>
            </a:endParaRPr>
          </a:p>
        </p:txBody>
      </p:sp>
      <p:graphicFrame>
        <p:nvGraphicFramePr>
          <p:cNvPr id="22" name="Diagram 21"/>
          <p:cNvGraphicFramePr/>
          <p:nvPr>
            <p:extLst>
              <p:ext uri="{D42A27DB-BD31-4B8C-83A1-F6EECF244321}">
                <p14:modId xmlns:p14="http://schemas.microsoft.com/office/powerpoint/2010/main" val="2563137367"/>
              </p:ext>
            </p:extLst>
          </p:nvPr>
        </p:nvGraphicFramePr>
        <p:xfrm>
          <a:off x="1219200" y="1905000"/>
          <a:ext cx="6781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05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696200" cy="1200329"/>
          </a:xfrm>
          <a:prstGeom prst="rect">
            <a:avLst/>
          </a:prstGeom>
        </p:spPr>
        <p:txBody>
          <a:bodyPr wrap="square">
            <a:spAutoFit/>
          </a:bodyPr>
          <a:lstStyle/>
          <a:p>
            <a:r>
              <a:rPr lang="en-US" sz="2400" b="1" dirty="0">
                <a:solidFill>
                  <a:schemeClr val="tx2"/>
                </a:solidFill>
                <a:effectLst>
                  <a:outerShdw blurRad="38100" dist="38100" dir="2700000" algn="tl">
                    <a:srgbClr val="000000">
                      <a:alpha val="43137"/>
                    </a:srgbClr>
                  </a:outerShdw>
                </a:effectLst>
                <a:latin typeface="Franklin Gothic Book" panose="020B0503020102020204" pitchFamily="34" charset="0"/>
              </a:rPr>
              <a:t>Eligible projects to which state and federal transportation funds were applicable became the Authority’s </a:t>
            </a:r>
            <a:r>
              <a:rPr lang="en-US" sz="2400" b="1" i="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Grant-Eligible </a:t>
            </a:r>
            <a:r>
              <a:rPr lang="en-US" sz="2400" b="1" i="1" dirty="0">
                <a:solidFill>
                  <a:schemeClr val="tx2"/>
                </a:solidFill>
                <a:effectLst>
                  <a:outerShdw blurRad="38100" dist="38100" dir="2700000" algn="tl">
                    <a:srgbClr val="000000">
                      <a:alpha val="43137"/>
                    </a:srgbClr>
                  </a:outerShdw>
                </a:effectLst>
                <a:latin typeface="Franklin Gothic Book" panose="020B0503020102020204" pitchFamily="34" charset="0"/>
              </a:rPr>
              <a:t>CIP</a:t>
            </a:r>
            <a:r>
              <a:rPr lang="en-US" sz="2400" b="1" dirty="0" smtClean="0">
                <a:solidFill>
                  <a:schemeClr val="tx2"/>
                </a:solidFill>
                <a:effectLst>
                  <a:outerShdw blurRad="38100" dist="38100" dir="2700000" algn="tl">
                    <a:srgbClr val="000000">
                      <a:alpha val="43137"/>
                    </a:srgbClr>
                  </a:outerShdw>
                </a:effectLst>
                <a:latin typeface="Franklin Gothic Book" panose="020B0503020102020204" pitchFamily="34" charset="0"/>
              </a:rPr>
              <a:t>.</a:t>
            </a:r>
            <a:endParaRPr lang="en-US" sz="2400" b="1" dirty="0">
              <a:solidFill>
                <a:schemeClr val="tx2"/>
              </a:solidFill>
              <a:effectLst>
                <a:outerShdw blurRad="38100" dist="38100" dir="2700000" algn="tl">
                  <a:srgbClr val="000000">
                    <a:alpha val="43137"/>
                  </a:srgbClr>
                </a:outerShdw>
              </a:effectLst>
              <a:latin typeface="Franklin Gothic Book" panose="020B0503020102020204" pitchFamily="34" charset="0"/>
            </a:endParaRPr>
          </a:p>
        </p:txBody>
      </p:sp>
      <p:sp>
        <p:nvSpPr>
          <p:cNvPr id="3" name="Rectangle 2"/>
          <p:cNvSpPr/>
          <p:nvPr/>
        </p:nvSpPr>
        <p:spPr>
          <a:xfrm>
            <a:off x="76200" y="2438400"/>
            <a:ext cx="3276600" cy="1754326"/>
          </a:xfrm>
          <a:prstGeom prst="rect">
            <a:avLst/>
          </a:prstGeom>
        </p:spPr>
        <p:txBody>
          <a:bodyPr wrap="square">
            <a:spAutoFit/>
          </a:bodyPr>
          <a:lstStyle/>
          <a:p>
            <a:r>
              <a:rPr lang="en-US" sz="1200" dirty="0">
                <a:latin typeface="Franklin Gothic Book" panose="020B0503020102020204" pitchFamily="34" charset="0"/>
              </a:rPr>
              <a:t>These projects were analyzed for</a:t>
            </a:r>
            <a:r>
              <a:rPr lang="en-US" sz="1200" dirty="0" smtClean="0">
                <a:latin typeface="Franklin Gothic Book" panose="020B0503020102020204" pitchFamily="34" charset="0"/>
              </a:rPr>
              <a:t>:</a:t>
            </a:r>
          </a:p>
          <a:p>
            <a:endParaRPr lang="en-US" sz="1200" dirty="0">
              <a:latin typeface="Franklin Gothic Book" panose="020B0503020102020204" pitchFamily="34" charset="0"/>
            </a:endParaRPr>
          </a:p>
          <a:p>
            <a:pPr marL="285750" indent="-285750">
              <a:buFont typeface="Arial" panose="020B0604020202020204" pitchFamily="34" charset="0"/>
              <a:buChar char="•"/>
            </a:pPr>
            <a:r>
              <a:rPr lang="en-US" sz="1200" dirty="0">
                <a:latin typeface="Franklin Gothic Book" panose="020B0503020102020204" pitchFamily="34" charset="0"/>
              </a:rPr>
              <a:t>Mobility benefits</a:t>
            </a:r>
          </a:p>
          <a:p>
            <a:pPr marL="285750" indent="-285750">
              <a:buFont typeface="Arial" panose="020B0604020202020204" pitchFamily="34" charset="0"/>
              <a:buChar char="•"/>
            </a:pPr>
            <a:r>
              <a:rPr lang="en-US" sz="1200" dirty="0">
                <a:latin typeface="Franklin Gothic Book" panose="020B0503020102020204" pitchFamily="34" charset="0"/>
              </a:rPr>
              <a:t>Emissions benefits</a:t>
            </a:r>
          </a:p>
          <a:p>
            <a:pPr marL="285750" indent="-285750">
              <a:buFont typeface="Arial" panose="020B0604020202020204" pitchFamily="34" charset="0"/>
              <a:buChar char="•"/>
            </a:pPr>
            <a:r>
              <a:rPr lang="en-US" sz="1200" dirty="0">
                <a:latin typeface="Franklin Gothic Book" panose="020B0503020102020204" pitchFamily="34" charset="0"/>
              </a:rPr>
              <a:t>Safety benefits</a:t>
            </a:r>
          </a:p>
          <a:p>
            <a:pPr marL="285750" indent="-285750">
              <a:buFont typeface="Arial" panose="020B0604020202020204" pitchFamily="34" charset="0"/>
              <a:buChar char="•"/>
            </a:pPr>
            <a:r>
              <a:rPr lang="en-US" sz="1200" dirty="0">
                <a:latin typeface="Franklin Gothic Book" panose="020B0503020102020204" pitchFamily="34" charset="0"/>
              </a:rPr>
              <a:t>Potential environmental issues</a:t>
            </a:r>
          </a:p>
          <a:p>
            <a:pPr marL="285750" indent="-285750">
              <a:buFont typeface="Arial" panose="020B0604020202020204" pitchFamily="34" charset="0"/>
              <a:buChar char="•"/>
            </a:pPr>
            <a:r>
              <a:rPr lang="en-US" sz="1200" dirty="0">
                <a:latin typeface="Franklin Gothic Book" panose="020B0503020102020204" pitchFamily="34" charset="0"/>
              </a:rPr>
              <a:t>Cost</a:t>
            </a:r>
          </a:p>
          <a:p>
            <a:pPr marL="285750" indent="-285750">
              <a:buFont typeface="Arial" panose="020B0604020202020204" pitchFamily="34" charset="0"/>
              <a:buChar char="•"/>
            </a:pPr>
            <a:r>
              <a:rPr lang="en-US" sz="1200" dirty="0">
                <a:latin typeface="Franklin Gothic Book" panose="020B0503020102020204" pitchFamily="34" charset="0"/>
              </a:rPr>
              <a:t>Current status</a:t>
            </a:r>
          </a:p>
          <a:p>
            <a:pPr marL="285750" indent="-285750">
              <a:buFont typeface="Arial" panose="020B0604020202020204" pitchFamily="34" charset="0"/>
              <a:buChar char="•"/>
            </a:pPr>
            <a:r>
              <a:rPr lang="en-US" sz="1200" dirty="0">
                <a:latin typeface="Franklin Gothic Book" panose="020B0503020102020204" pitchFamily="34" charset="0"/>
              </a:rPr>
              <a:t>Timeline for completion</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971800" y="1677030"/>
            <a:ext cx="5974080" cy="4442460"/>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837846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5942"/>
            <a:ext cx="9144000" cy="6822057"/>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
        <p:nvSpPr>
          <p:cNvPr id="5" name="Rounded Rectangle 4"/>
          <p:cNvSpPr/>
          <p:nvPr/>
        </p:nvSpPr>
        <p:spPr>
          <a:xfrm>
            <a:off x="6014049" y="3992028"/>
            <a:ext cx="3124200" cy="1219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sz="1600" b="1" dirty="0" smtClean="0">
                <a:effectLst>
                  <a:outerShdw blurRad="38100" dist="38100" dir="2700000" algn="tl">
                    <a:srgbClr val="000000">
                      <a:alpha val="43137"/>
                    </a:srgbClr>
                  </a:outerShdw>
                </a:effectLst>
                <a:latin typeface="Franklin Gothic Book" panose="020B0503020102020204" pitchFamily="34" charset="0"/>
              </a:rPr>
              <a:t>(1) Benefits</a:t>
            </a:r>
          </a:p>
          <a:p>
            <a:pPr marL="171450" indent="-171450">
              <a:buFont typeface="Arial" panose="020B0604020202020204" pitchFamily="34" charset="0"/>
              <a:buChar char="•"/>
            </a:pPr>
            <a:r>
              <a:rPr lang="en-US" sz="1100" dirty="0" smtClean="0">
                <a:latin typeface="Franklin Gothic Book" panose="020B0503020102020204" pitchFamily="34" charset="0"/>
              </a:rPr>
              <a:t>Improved </a:t>
            </a:r>
            <a:r>
              <a:rPr lang="en-US" sz="1100" dirty="0">
                <a:latin typeface="Franklin Gothic Book" panose="020B0503020102020204" pitchFamily="34" charset="0"/>
              </a:rPr>
              <a:t>mobility</a:t>
            </a:r>
          </a:p>
          <a:p>
            <a:pPr marL="171450" indent="-171450">
              <a:buFont typeface="Arial" panose="020B0604020202020204" pitchFamily="34" charset="0"/>
              <a:buChar char="•"/>
            </a:pPr>
            <a:r>
              <a:rPr lang="en-US" sz="1100" dirty="0">
                <a:latin typeface="Franklin Gothic Book" panose="020B0503020102020204" pitchFamily="34" charset="0"/>
              </a:rPr>
              <a:t>Annual VMT </a:t>
            </a:r>
            <a:r>
              <a:rPr lang="en-US" sz="1050" dirty="0">
                <a:latin typeface="Franklin Gothic Book" panose="020B0503020102020204" pitchFamily="34" charset="0"/>
              </a:rPr>
              <a:t>reduction</a:t>
            </a:r>
            <a:r>
              <a:rPr lang="en-US" sz="1100" dirty="0">
                <a:latin typeface="Franklin Gothic Book" panose="020B0503020102020204" pitchFamily="34" charset="0"/>
              </a:rPr>
              <a:t> of 4,170</a:t>
            </a:r>
          </a:p>
          <a:p>
            <a:pPr marL="171450" lvl="0" indent="-171450">
              <a:buFont typeface="Arial" panose="020B0604020202020204" pitchFamily="34" charset="0"/>
              <a:buChar char="•"/>
            </a:pPr>
            <a:r>
              <a:rPr lang="en-US" sz="1100" dirty="0">
                <a:latin typeface="Franklin Gothic Book" panose="020B0503020102020204" pitchFamily="34" charset="0"/>
              </a:rPr>
              <a:t>Annual emissions reduction of 0.022 ton</a:t>
            </a:r>
          </a:p>
          <a:p>
            <a:pPr marL="171450" indent="-171450">
              <a:buFont typeface="Arial" panose="020B0604020202020204" pitchFamily="34" charset="0"/>
              <a:buChar char="•"/>
            </a:pPr>
            <a:r>
              <a:rPr lang="en-US" sz="1100" dirty="0">
                <a:latin typeface="Franklin Gothic Book" panose="020B0503020102020204" pitchFamily="34" charset="0"/>
              </a:rPr>
              <a:t>Annual safety benefit of $144,200</a:t>
            </a:r>
          </a:p>
        </p:txBody>
      </p:sp>
    </p:spTree>
    <p:extLst>
      <p:ext uri="{BB962C8B-B14F-4D97-AF65-F5344CB8AC3E}">
        <p14:creationId xmlns:p14="http://schemas.microsoft.com/office/powerpoint/2010/main" val="3663995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5942"/>
            <a:ext cx="9144000" cy="6822057"/>
          </a:xfrm>
          <a:prstGeom prst="rect">
            <a:avLst/>
          </a:prstGeom>
          <a:ln>
            <a:solidFill>
              <a:schemeClr val="accent1"/>
            </a:solidFill>
          </a:ln>
          <a:effectLst>
            <a:glow rad="101600">
              <a:schemeClr val="tx2">
                <a:alpha val="40000"/>
              </a:schemeClr>
            </a:glow>
            <a:outerShdw blurRad="50800" dist="38100" dir="2700000" algn="tl" rotWithShape="0">
              <a:prstClr val="black">
                <a:alpha val="40000"/>
              </a:prstClr>
            </a:outerShdw>
          </a:effectLst>
        </p:spPr>
      </p:pic>
      <p:sp>
        <p:nvSpPr>
          <p:cNvPr id="6" name="Rounded Rectangle 5"/>
          <p:cNvSpPr/>
          <p:nvPr/>
        </p:nvSpPr>
        <p:spPr>
          <a:xfrm>
            <a:off x="2057400" y="4038600"/>
            <a:ext cx="3275960" cy="1581817"/>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sz="1600" b="1" dirty="0" smtClean="0">
                <a:effectLst>
                  <a:outerShdw blurRad="38100" dist="38100" dir="2700000" algn="tl">
                    <a:srgbClr val="000000">
                      <a:alpha val="43137"/>
                    </a:srgbClr>
                  </a:outerShdw>
                </a:effectLst>
                <a:latin typeface="Franklin Gothic Book" panose="020B0503020102020204" pitchFamily="34" charset="0"/>
              </a:rPr>
              <a:t>(2) Benefits</a:t>
            </a:r>
          </a:p>
          <a:p>
            <a:pPr marL="171450" indent="-171450">
              <a:buFont typeface="Arial" panose="020B0604020202020204" pitchFamily="34" charset="0"/>
              <a:buChar char="•"/>
            </a:pPr>
            <a:r>
              <a:rPr lang="en-US" sz="1100" dirty="0" smtClean="0">
                <a:latin typeface="Franklin Gothic Book" panose="020B0503020102020204" pitchFamily="34" charset="0"/>
              </a:rPr>
              <a:t>Improved </a:t>
            </a:r>
            <a:r>
              <a:rPr lang="en-US" sz="1100" dirty="0">
                <a:latin typeface="Franklin Gothic Book" panose="020B0503020102020204" pitchFamily="34" charset="0"/>
              </a:rPr>
              <a:t>mobility</a:t>
            </a:r>
          </a:p>
          <a:p>
            <a:pPr marL="171450" indent="-171450">
              <a:buFont typeface="Arial" panose="020B0604020202020204" pitchFamily="34" charset="0"/>
              <a:buChar char="•"/>
            </a:pPr>
            <a:r>
              <a:rPr lang="en-US" sz="1100" dirty="0">
                <a:latin typeface="Franklin Gothic Book" panose="020B0503020102020204" pitchFamily="34" charset="0"/>
              </a:rPr>
              <a:t>Improved drainage</a:t>
            </a:r>
          </a:p>
          <a:p>
            <a:pPr marL="171450" indent="-171450">
              <a:buFont typeface="Arial" panose="020B0604020202020204" pitchFamily="34" charset="0"/>
              <a:buChar char="•"/>
            </a:pPr>
            <a:r>
              <a:rPr lang="en-US" sz="1100" dirty="0">
                <a:latin typeface="Franklin Gothic Book" panose="020B0503020102020204" pitchFamily="34" charset="0"/>
              </a:rPr>
              <a:t>Annual VMT reduction of  24,025</a:t>
            </a:r>
          </a:p>
          <a:p>
            <a:pPr marL="171450" indent="-171450">
              <a:buFont typeface="Arial" panose="020B0604020202020204" pitchFamily="34" charset="0"/>
              <a:buChar char="•"/>
            </a:pPr>
            <a:r>
              <a:rPr lang="en-US" sz="1100" dirty="0">
                <a:latin typeface="Franklin Gothic Book" panose="020B0503020102020204" pitchFamily="34" charset="0"/>
              </a:rPr>
              <a:t>Annual emissions reduction of 0.256 ton</a:t>
            </a:r>
          </a:p>
          <a:p>
            <a:pPr marL="171450" indent="-171450">
              <a:buFont typeface="Arial" panose="020B0604020202020204" pitchFamily="34" charset="0"/>
              <a:buChar char="•"/>
            </a:pPr>
            <a:r>
              <a:rPr lang="en-US" sz="1100" dirty="0">
                <a:latin typeface="Franklin Gothic Book" panose="020B0503020102020204" pitchFamily="34" charset="0"/>
              </a:rPr>
              <a:t>Potential life-cycle cost savings of $2,246,478 ($56,162 annually)</a:t>
            </a:r>
            <a:endParaRPr lang="en-US" sz="1100" b="1" dirty="0" smtClean="0">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3719096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4644</TotalTime>
  <Words>849</Words>
  <Application>Microsoft Office PowerPoint</Application>
  <PresentationFormat>On-screen Show (4:3)</PresentationFormat>
  <Paragraphs>142</Paragraphs>
  <Slides>21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Atlanta</vt:lpstr>
      <vt:lpstr>Calibri</vt:lpstr>
      <vt:lpstr>Constantia</vt:lpstr>
      <vt:lpstr>Franklin Gothic Book</vt:lpstr>
      <vt:lpstr>Franklin Gothic Medium</vt:lpstr>
      <vt:lpstr>Garamond</vt:lpstr>
      <vt:lpstr>Times New Roman</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Laware Kendrick</dc:creator>
  <cp:lastModifiedBy>Linda Clayton</cp:lastModifiedBy>
  <cp:revision>230</cp:revision>
  <cp:lastPrinted>2014-02-17T19:55:55Z</cp:lastPrinted>
  <dcterms:created xsi:type="dcterms:W3CDTF">2014-02-13T19:02:47Z</dcterms:created>
  <dcterms:modified xsi:type="dcterms:W3CDTF">2015-12-15T20:17:35Z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